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2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33" d="100"/>
          <a:sy n="33" d="100"/>
        </p:scale>
        <p:origin x="1293" y="3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417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on the gap. ABIL turns free satellite data into continuous, sourced environmental evidence for every site a company owns. The snapshot shows the product in one glance.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Companies share their impact once a year. The people they answer to now watch the same sites all year. That gap is where fines, blocked permits and lost loans come from.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a prettier map. Free data in, four scores for each site, ask in plain words, report out. Know your one number per axis: Impact, Exposure, Nature nearby, Change.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Show, do not tell. Open the site, scroll to Billy and ask which site is most at risk and why. A real, sourced answer appears, using only the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Priced per portfolio, from six thousand euros a year for a single operator up to a global plan. Free data and light computing keep our cost per site near zero, so margins grow.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E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1" cy="10287000"/>
          </a:xfrm>
          <a:prstGeom prst="rect">
            <a:avLst/>
          </a:prstGeom>
          <a:solidFill>
            <a:srgbClr val="142C3B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69" y="666689"/>
            <a:ext cx="5041207" cy="1322636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761970" y="3818424"/>
            <a:ext cx="123765" cy="123765"/>
          </a:xfrm>
          <a:prstGeom prst="rect">
            <a:avLst/>
          </a:prstGeom>
          <a:solidFill>
            <a:srgbClr val="8ED97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4"/>
          <p:cNvSpPr/>
          <p:nvPr/>
        </p:nvSpPr>
        <p:spPr>
          <a:xfrm>
            <a:off x="1000036" y="3751719"/>
            <a:ext cx="4808682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16" dirty="0">
                <a:solidFill>
                  <a:srgbClr val="8ED9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ENVIRONMENTAL INTELLIGENCE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61970" y="4256514"/>
            <a:ext cx="9550766" cy="18286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94000"/>
              </a:lnSpc>
              <a:buNone/>
            </a:pPr>
            <a:r>
              <a:rPr lang="en-US" sz="7500" b="1" kern="0" spc="-225" dirty="0">
                <a:solidFill>
                  <a:srgbClr val="F4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Sustainability, seen from the </a:t>
            </a:r>
            <a:r>
              <a:rPr lang="en-US" sz="7500" b="1" kern="0" spc="-225" dirty="0">
                <a:solidFill>
                  <a:srgbClr val="8ED9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sky.</a:t>
            </a:r>
            <a:endParaRPr lang="en-US" sz="7500" dirty="0"/>
          </a:p>
        </p:txBody>
      </p:sp>
      <p:sp>
        <p:nvSpPr>
          <p:cNvPr id="9" name="Text 6"/>
          <p:cNvSpPr/>
          <p:nvPr/>
        </p:nvSpPr>
        <p:spPr>
          <a:xfrm>
            <a:off x="823852" y="6623611"/>
            <a:ext cx="6336060" cy="13226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325" dirty="0">
                <a:solidFill>
                  <a:srgbClr val="F4F1E8">
                    <a:alpha val="8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turn free satellite data into a clear, sourced read on the health of every site you own.</a:t>
            </a:r>
            <a:endParaRPr lang="en-US" sz="2325" dirty="0"/>
          </a:p>
        </p:txBody>
      </p:sp>
      <p:sp>
        <p:nvSpPr>
          <p:cNvPr id="10" name="Text 7"/>
          <p:cNvSpPr/>
          <p:nvPr/>
        </p:nvSpPr>
        <p:spPr>
          <a:xfrm>
            <a:off x="761970" y="9323130"/>
            <a:ext cx="3062999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8ED9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 </a:t>
            </a:r>
            <a:r>
              <a:rPr lang="en-US" sz="1800" dirty="0">
                <a:solidFill>
                  <a:srgbClr val="F4F1E8">
                    <a:alpha val="6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Sentinel · Landsat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4003715" y="9323130"/>
            <a:ext cx="4710848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8ED9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Frameworks </a:t>
            </a:r>
            <a:r>
              <a:rPr lang="en-US" sz="1800" dirty="0">
                <a:solidFill>
                  <a:srgbClr val="F4F1E8">
                    <a:alpha val="6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CSRD · EU Taxonomy · EUDR</a:t>
            </a:r>
            <a:endParaRPr lang="en-US" sz="1800" dirty="0"/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C52806A1-DA47-BDD8-1A7A-0FD7AAA3D0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94" r="17018"/>
          <a:stretch>
            <a:fillRect/>
          </a:stretch>
        </p:blipFill>
        <p:spPr>
          <a:xfrm>
            <a:off x="9898380" y="0"/>
            <a:ext cx="8389622" cy="10287000"/>
          </a:xfrm>
          <a:prstGeom prst="rect">
            <a:avLst/>
          </a:prstGeom>
        </p:spPr>
      </p:pic>
      <p:cxnSp>
        <p:nvCxnSpPr>
          <p:cNvPr id="48" name="Conector recto 47">
            <a:extLst>
              <a:ext uri="{FF2B5EF4-FFF2-40B4-BE49-F238E27FC236}">
                <a16:creationId xmlns:a16="http://schemas.microsoft.com/office/drawing/2014/main" id="{CEA828EF-C250-9663-43A4-DC3F201E4BB2}"/>
              </a:ext>
            </a:extLst>
          </p:cNvPr>
          <p:cNvCxnSpPr/>
          <p:nvPr/>
        </p:nvCxnSpPr>
        <p:spPr>
          <a:xfrm>
            <a:off x="9898379" y="0"/>
            <a:ext cx="0" cy="102870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1" cy="10287000"/>
          </a:xfrm>
          <a:prstGeom prst="rect">
            <a:avLst/>
          </a:prstGeom>
          <a:gradFill rotWithShape="1">
            <a:gsLst>
              <a:gs pos="0">
                <a:srgbClr val="8ED974">
                  <a:alpha val="16000"/>
                </a:srgbClr>
              </a:gs>
              <a:gs pos="56000">
                <a:srgbClr val="8ED974">
                  <a:alpha val="0"/>
                </a:srgbClr>
              </a:gs>
            </a:gsLst>
            <a:path path="circle">
              <a:fillToRect l="94000" r="6000" b="100000"/>
            </a:path>
          </a:gra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2"/>
          <p:cNvSpPr/>
          <p:nvPr/>
        </p:nvSpPr>
        <p:spPr>
          <a:xfrm>
            <a:off x="761970" y="1314390"/>
            <a:ext cx="651399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16" dirty="0">
                <a:solidFill>
                  <a:srgbClr val="2F7D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GAP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61970" y="1723906"/>
            <a:ext cx="7319040" cy="171271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950" b="1" kern="0" spc="-99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Reported once a year. </a:t>
            </a:r>
            <a:r>
              <a:rPr lang="en-US" sz="4950" b="1" kern="0" spc="-99" dirty="0">
                <a:solidFill>
                  <a:srgbClr val="2F7D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Observed all year.</a:t>
            </a:r>
            <a:endParaRPr lang="en-US" sz="4950" dirty="0"/>
          </a:p>
        </p:txBody>
      </p:sp>
      <p:sp>
        <p:nvSpPr>
          <p:cNvPr id="6" name="Text 4"/>
          <p:cNvSpPr/>
          <p:nvPr/>
        </p:nvSpPr>
        <p:spPr>
          <a:xfrm>
            <a:off x="10728931" y="1957268"/>
            <a:ext cx="4450156" cy="11953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025" dirty="0">
                <a:solidFill>
                  <a:srgbClr val="516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Companies share their impact once a year. The people they answer to now watch the same sites all year.</a:t>
            </a:r>
            <a:endParaRPr lang="en-US" sz="2025" dirty="0"/>
          </a:p>
        </p:txBody>
      </p:sp>
      <p:sp>
        <p:nvSpPr>
          <p:cNvPr id="7" name="Shape 5"/>
          <p:cNvSpPr/>
          <p:nvPr/>
        </p:nvSpPr>
        <p:spPr>
          <a:xfrm>
            <a:off x="761970" y="3966374"/>
            <a:ext cx="8267730" cy="1906667"/>
          </a:xfrm>
          <a:prstGeom prst="roundRect">
            <a:avLst>
              <a:gd name="adj" fmla="val 9991"/>
            </a:avLst>
          </a:prstGeom>
          <a:solidFill>
            <a:srgbClr val="FFFFFF"/>
          </a:solidFill>
          <a:ln/>
          <a:effectLst>
            <a:outerShdw blurRad="419100" dist="171450" dir="5400000" algn="bl" rotWithShape="0">
              <a:srgbClr val="0A2E3D">
                <a:alpha val="32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1123890" y="4271144"/>
            <a:ext cx="8298278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44" dirty="0">
                <a:solidFill>
                  <a:srgbClr val="516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REPORT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123890" y="4623509"/>
            <a:ext cx="8298278" cy="5410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a year</a:t>
            </a:r>
            <a:endParaRPr lang="en-US" sz="3450" dirty="0"/>
          </a:p>
        </p:txBody>
      </p:sp>
      <p:sp>
        <p:nvSpPr>
          <p:cNvPr id="10" name="Text 8"/>
          <p:cNvSpPr/>
          <p:nvPr/>
        </p:nvSpPr>
        <p:spPr>
          <a:xfrm>
            <a:off x="1123890" y="5221620"/>
            <a:ext cx="8298278" cy="384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950" dirty="0">
                <a:solidFill>
                  <a:srgbClr val="516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PDF, sent once. Already old the day it ships.</a:t>
            </a:r>
            <a:endParaRPr lang="en-US" sz="1950" dirty="0"/>
          </a:p>
        </p:txBody>
      </p:sp>
      <p:sp>
        <p:nvSpPr>
          <p:cNvPr id="11" name="Shape 9"/>
          <p:cNvSpPr/>
          <p:nvPr/>
        </p:nvSpPr>
        <p:spPr>
          <a:xfrm>
            <a:off x="9258301" y="3966374"/>
            <a:ext cx="8267730" cy="1906667"/>
          </a:xfrm>
          <a:prstGeom prst="roundRect">
            <a:avLst>
              <a:gd name="adj" fmla="val 9991"/>
            </a:avLst>
          </a:prstGeom>
          <a:solidFill>
            <a:srgbClr val="104861"/>
          </a:solidFill>
          <a:ln/>
          <a:effectLst>
            <a:outerShdw blurRad="438150" dist="190500" dir="5400000" algn="bl" rotWithShape="0">
              <a:srgbClr val="104861">
                <a:alpha val="55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9620220" y="4271144"/>
            <a:ext cx="8298278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44" dirty="0">
                <a:solidFill>
                  <a:srgbClr val="8ED9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WATCH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9620220" y="4623509"/>
            <a:ext cx="8298278" cy="5410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F4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year long</a:t>
            </a:r>
            <a:endParaRPr lang="en-US" sz="3450" dirty="0"/>
          </a:p>
        </p:txBody>
      </p:sp>
      <p:sp>
        <p:nvSpPr>
          <p:cNvPr id="14" name="Text 12"/>
          <p:cNvSpPr/>
          <p:nvPr/>
        </p:nvSpPr>
        <p:spPr>
          <a:xfrm>
            <a:off x="9620220" y="5221620"/>
            <a:ext cx="8298278" cy="384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950" dirty="0">
                <a:solidFill>
                  <a:srgbClr val="F4F1E8">
                    <a:alpha val="8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sites, watched from space every day.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761971" y="6691611"/>
            <a:ext cx="18440467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16" dirty="0">
                <a:solidFill>
                  <a:srgbClr val="2F7D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COST LANDS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761971" y="7082106"/>
            <a:ext cx="16764060" cy="1704856"/>
          </a:xfrm>
          <a:prstGeom prst="roundRect">
            <a:avLst>
              <a:gd name="adj" fmla="val 11174"/>
            </a:avLst>
          </a:prstGeom>
          <a:solidFill>
            <a:srgbClr val="FFFFFF"/>
          </a:solidFill>
          <a:ln/>
          <a:effectLst>
            <a:outerShdw blurRad="419100" dist="171450" dir="5400000" algn="bl" rotWithShape="0">
              <a:srgbClr val="0A2E3D">
                <a:alpha val="3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7" name="Shape 15"/>
          <p:cNvSpPr/>
          <p:nvPr/>
        </p:nvSpPr>
        <p:spPr>
          <a:xfrm>
            <a:off x="1142912" y="7496444"/>
            <a:ext cx="114300" cy="114300"/>
          </a:xfrm>
          <a:prstGeom prst="roundRect">
            <a:avLst>
              <a:gd name="adj" fmla="val 25000"/>
            </a:avLst>
          </a:prstGeom>
          <a:solidFill>
            <a:srgbClr val="10486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8" name="Text 16"/>
          <p:cNvSpPr/>
          <p:nvPr/>
        </p:nvSpPr>
        <p:spPr>
          <a:xfrm>
            <a:off x="1371512" y="7367856"/>
            <a:ext cx="868085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Fines</a:t>
            </a:r>
            <a:endParaRPr lang="en-US" sz="2550" dirty="0"/>
          </a:p>
        </p:txBody>
      </p:sp>
      <p:sp>
        <p:nvSpPr>
          <p:cNvPr id="19" name="Text 17"/>
          <p:cNvSpPr/>
          <p:nvPr/>
        </p:nvSpPr>
        <p:spPr>
          <a:xfrm>
            <a:off x="1142912" y="7834521"/>
            <a:ext cx="5101713" cy="7047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75" dirty="0">
                <a:solidFill>
                  <a:srgbClr val="516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what you report does not match what is seen.</a:t>
            </a:r>
            <a:endParaRPr lang="en-US" sz="1875" dirty="0"/>
          </a:p>
        </p:txBody>
      </p:sp>
      <p:sp>
        <p:nvSpPr>
          <p:cNvPr id="20" name="Shape 18"/>
          <p:cNvSpPr/>
          <p:nvPr/>
        </p:nvSpPr>
        <p:spPr>
          <a:xfrm>
            <a:off x="6476971" y="7367856"/>
            <a:ext cx="9525" cy="1133356"/>
          </a:xfrm>
          <a:prstGeom prst="rect">
            <a:avLst/>
          </a:prstGeom>
          <a:solidFill>
            <a:srgbClr val="0A2E3D">
              <a:alpha val="12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1" name="Shape 19"/>
          <p:cNvSpPr/>
          <p:nvPr/>
        </p:nvSpPr>
        <p:spPr>
          <a:xfrm>
            <a:off x="6863627" y="7496444"/>
            <a:ext cx="114300" cy="114300"/>
          </a:xfrm>
          <a:prstGeom prst="roundRect">
            <a:avLst>
              <a:gd name="adj" fmla="val 25000"/>
            </a:avLst>
          </a:prstGeom>
          <a:solidFill>
            <a:srgbClr val="10486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2" name="Text 20"/>
          <p:cNvSpPr/>
          <p:nvPr/>
        </p:nvSpPr>
        <p:spPr>
          <a:xfrm>
            <a:off x="7092227" y="7367856"/>
            <a:ext cx="2533951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Blocked permits</a:t>
            </a:r>
            <a:endParaRPr lang="en-US" sz="2550" dirty="0"/>
          </a:p>
        </p:txBody>
      </p:sp>
      <p:sp>
        <p:nvSpPr>
          <p:cNvPr id="23" name="Text 21"/>
          <p:cNvSpPr/>
          <p:nvPr/>
        </p:nvSpPr>
        <p:spPr>
          <a:xfrm>
            <a:off x="6863627" y="7834521"/>
            <a:ext cx="4703458" cy="7047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75" dirty="0">
                <a:solidFill>
                  <a:srgbClr val="516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Licences held up for environmental reasons.</a:t>
            </a:r>
            <a:endParaRPr lang="en-US" sz="1875" dirty="0"/>
          </a:p>
        </p:txBody>
      </p:sp>
      <p:sp>
        <p:nvSpPr>
          <p:cNvPr id="24" name="Shape 22"/>
          <p:cNvSpPr/>
          <p:nvPr/>
        </p:nvSpPr>
        <p:spPr>
          <a:xfrm>
            <a:off x="11811031" y="7367856"/>
            <a:ext cx="9525" cy="1133356"/>
          </a:xfrm>
          <a:prstGeom prst="rect">
            <a:avLst/>
          </a:prstGeom>
          <a:solidFill>
            <a:srgbClr val="0A2E3D">
              <a:alpha val="12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5" name="Shape 23"/>
          <p:cNvSpPr/>
          <p:nvPr/>
        </p:nvSpPr>
        <p:spPr>
          <a:xfrm>
            <a:off x="12197687" y="7496444"/>
            <a:ext cx="114300" cy="114300"/>
          </a:xfrm>
          <a:prstGeom prst="roundRect">
            <a:avLst>
              <a:gd name="adj" fmla="val 25000"/>
            </a:avLst>
          </a:prstGeom>
          <a:solidFill>
            <a:srgbClr val="2F7D3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6" name="Text 24"/>
          <p:cNvSpPr/>
          <p:nvPr/>
        </p:nvSpPr>
        <p:spPr>
          <a:xfrm>
            <a:off x="12426287" y="7367856"/>
            <a:ext cx="1623783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550" b="1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Lost loans</a:t>
            </a:r>
            <a:endParaRPr lang="en-US" sz="2550" dirty="0"/>
          </a:p>
        </p:txBody>
      </p:sp>
      <p:sp>
        <p:nvSpPr>
          <p:cNvPr id="27" name="Text 25"/>
          <p:cNvSpPr/>
          <p:nvPr/>
        </p:nvSpPr>
        <p:spPr>
          <a:xfrm>
            <a:off x="12197687" y="7834521"/>
            <a:ext cx="5095827" cy="7047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75" dirty="0">
                <a:solidFill>
                  <a:srgbClr val="516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Money pulled or made dearer as lenders watch from space.</a:t>
            </a:r>
            <a:endParaRPr lang="en-US" sz="18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1" cy="10287000"/>
          </a:xfrm>
          <a:prstGeom prst="rect">
            <a:avLst/>
          </a:prstGeom>
          <a:gradFill rotWithShape="1">
            <a:gsLst>
              <a:gs pos="0">
                <a:srgbClr val="8ED974">
                  <a:alpha val="14000"/>
                </a:srgbClr>
              </a:gs>
              <a:gs pos="54000">
                <a:srgbClr val="8ED974">
                  <a:alpha val="0"/>
                </a:srgbClr>
              </a:gs>
            </a:gsLst>
            <a:path path="circle">
              <a:fillToRect l="6000" r="94000" b="100000"/>
            </a:path>
          </a:gradFill>
          <a:ln/>
        </p:spPr>
        <p:txBody>
          <a:bodyPr/>
          <a:lstStyle/>
          <a:p>
            <a:endParaRPr lang="es-ES"/>
          </a:p>
        </p:txBody>
      </p:sp>
      <p:sp>
        <p:nvSpPr>
          <p:cNvPr id="4" name="Text 2"/>
          <p:cNvSpPr/>
          <p:nvPr/>
        </p:nvSpPr>
        <p:spPr>
          <a:xfrm>
            <a:off x="761970" y="1325880"/>
            <a:ext cx="18440467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16" dirty="0">
                <a:solidFill>
                  <a:srgbClr val="2F7D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ABIL DOES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61970" y="1697355"/>
            <a:ext cx="7962835" cy="6286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650" b="1" kern="0" spc="-93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living check for </a:t>
            </a:r>
            <a:r>
              <a:rPr lang="en-US" sz="4650" b="1" kern="0" spc="-93" dirty="0">
                <a:solidFill>
                  <a:srgbClr val="2F7D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site.</a:t>
            </a:r>
            <a:endParaRPr lang="en-US" sz="4650" dirty="0"/>
          </a:p>
        </p:txBody>
      </p:sp>
      <p:sp>
        <p:nvSpPr>
          <p:cNvPr id="7" name="Text 5"/>
          <p:cNvSpPr/>
          <p:nvPr/>
        </p:nvSpPr>
        <p:spPr>
          <a:xfrm>
            <a:off x="659130" y="3407926"/>
            <a:ext cx="539264" cy="361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8ED9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1293644" y="3407926"/>
            <a:ext cx="4975765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data in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293644" y="3705106"/>
            <a:ext cx="4659125" cy="6553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dirty="0">
                <a:solidFill>
                  <a:srgbClr val="516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Satellite data from Sentinel and Landsat, pulled in every day.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659130" y="4996071"/>
            <a:ext cx="539264" cy="361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8ED9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1293644" y="4996071"/>
            <a:ext cx="3699507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Scores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293644" y="5293251"/>
            <a:ext cx="3699507" cy="3467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dirty="0">
                <a:solidFill>
                  <a:srgbClr val="516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clear numbers for each site.</a:t>
            </a: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659130" y="6309986"/>
            <a:ext cx="539264" cy="361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8ED9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1293644" y="6309985"/>
            <a:ext cx="4203409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293644" y="6607165"/>
            <a:ext cx="4203409" cy="3467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dirty="0">
                <a:solidFill>
                  <a:srgbClr val="516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Plain answers, straight from the data.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659130" y="7635240"/>
            <a:ext cx="539264" cy="361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8ED9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1293644" y="7635240"/>
            <a:ext cx="4363912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1293644" y="7932420"/>
            <a:ext cx="4363912" cy="3467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dirty="0">
                <a:solidFill>
                  <a:srgbClr val="516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click to a report regulators accept.</a:t>
            </a:r>
            <a:endParaRPr lang="en-US" dirty="0"/>
          </a:p>
        </p:txBody>
      </p:sp>
      <p:sp>
        <p:nvSpPr>
          <p:cNvPr id="19" name="Shape 17"/>
          <p:cNvSpPr/>
          <p:nvPr/>
        </p:nvSpPr>
        <p:spPr>
          <a:xfrm>
            <a:off x="6274266" y="3637598"/>
            <a:ext cx="5530602" cy="2240190"/>
          </a:xfrm>
          <a:prstGeom prst="roundRect">
            <a:avLst>
              <a:gd name="adj" fmla="val 4628"/>
            </a:avLst>
          </a:prstGeom>
          <a:solidFill>
            <a:srgbClr val="FFFFFF"/>
          </a:solidFill>
          <a:ln/>
          <a:effectLst>
            <a:outerShdw blurRad="381000" dist="171450" dir="5400000" algn="bl" rotWithShape="0">
              <a:srgbClr val="0A2E3D">
                <a:alpha val="3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21" name="Text 19"/>
          <p:cNvSpPr/>
          <p:nvPr/>
        </p:nvSpPr>
        <p:spPr>
          <a:xfrm>
            <a:off x="6560015" y="4353590"/>
            <a:ext cx="1114951" cy="41299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</a:t>
            </a:r>
            <a:endParaRPr lang="en-US" sz="1875" dirty="0"/>
          </a:p>
        </p:txBody>
      </p:sp>
      <p:sp>
        <p:nvSpPr>
          <p:cNvPr id="22" name="Text 20"/>
          <p:cNvSpPr/>
          <p:nvPr/>
        </p:nvSpPr>
        <p:spPr>
          <a:xfrm>
            <a:off x="10407551" y="4153566"/>
            <a:ext cx="1187768" cy="533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900" b="1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68</a:t>
            </a:r>
            <a:r>
              <a:rPr lang="en-US" sz="1800" dirty="0">
                <a:solidFill>
                  <a:srgbClr val="516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/100</a:t>
            </a:r>
            <a:endParaRPr lang="en-US" sz="3900" dirty="0"/>
          </a:p>
        </p:txBody>
      </p:sp>
      <p:sp>
        <p:nvSpPr>
          <p:cNvPr id="23" name="Text 21"/>
          <p:cNvSpPr/>
          <p:nvPr/>
        </p:nvSpPr>
        <p:spPr>
          <a:xfrm>
            <a:off x="6560016" y="4959629"/>
            <a:ext cx="5455012" cy="3467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800" dirty="0">
                <a:solidFill>
                  <a:srgbClr val="516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much the site affects the area around it.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6560016" y="5544443"/>
            <a:ext cx="4959102" cy="85725"/>
          </a:xfrm>
          <a:prstGeom prst="roundRect">
            <a:avLst>
              <a:gd name="adj" fmla="val 50000"/>
            </a:avLst>
          </a:prstGeom>
          <a:solidFill>
            <a:srgbClr val="0A2E3D">
              <a:alpha val="12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5" name="Shape 23"/>
          <p:cNvSpPr/>
          <p:nvPr/>
        </p:nvSpPr>
        <p:spPr>
          <a:xfrm>
            <a:off x="6560016" y="5544443"/>
            <a:ext cx="3372118" cy="85725"/>
          </a:xfrm>
          <a:prstGeom prst="roundRect">
            <a:avLst>
              <a:gd name="adj" fmla="val 50000"/>
            </a:avLst>
          </a:prstGeom>
          <a:solidFill>
            <a:srgbClr val="10486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6" name="Shape 24"/>
          <p:cNvSpPr/>
          <p:nvPr/>
        </p:nvSpPr>
        <p:spPr>
          <a:xfrm>
            <a:off x="11995339" y="3637598"/>
            <a:ext cx="5530691" cy="2240190"/>
          </a:xfrm>
          <a:prstGeom prst="roundRect">
            <a:avLst>
              <a:gd name="adj" fmla="val 4628"/>
            </a:avLst>
          </a:prstGeom>
          <a:solidFill>
            <a:srgbClr val="FFFFFF"/>
          </a:solidFill>
          <a:ln/>
          <a:effectLst>
            <a:outerShdw blurRad="381000" dist="171450" dir="5400000" algn="bl" rotWithShape="0">
              <a:srgbClr val="0A2E3D">
                <a:alpha val="3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28" name="Text 26"/>
          <p:cNvSpPr/>
          <p:nvPr/>
        </p:nvSpPr>
        <p:spPr>
          <a:xfrm>
            <a:off x="12281089" y="4353591"/>
            <a:ext cx="2125426" cy="31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Physical exposure</a:t>
            </a:r>
            <a:endParaRPr lang="en-US" sz="1875" dirty="0"/>
          </a:p>
        </p:txBody>
      </p:sp>
      <p:sp>
        <p:nvSpPr>
          <p:cNvPr id="29" name="Text 27"/>
          <p:cNvSpPr/>
          <p:nvPr/>
        </p:nvSpPr>
        <p:spPr>
          <a:xfrm>
            <a:off x="16128713" y="4153566"/>
            <a:ext cx="1187768" cy="533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900" b="1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81</a:t>
            </a:r>
            <a:r>
              <a:rPr lang="en-US" sz="1800" dirty="0">
                <a:solidFill>
                  <a:srgbClr val="516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/100</a:t>
            </a:r>
            <a:endParaRPr lang="en-US" sz="3900" dirty="0"/>
          </a:p>
        </p:txBody>
      </p:sp>
      <p:sp>
        <p:nvSpPr>
          <p:cNvPr id="30" name="Text 28"/>
          <p:cNvSpPr/>
          <p:nvPr/>
        </p:nvSpPr>
        <p:spPr>
          <a:xfrm>
            <a:off x="12281089" y="4959629"/>
            <a:ext cx="5455111" cy="3467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800" dirty="0">
                <a:solidFill>
                  <a:srgbClr val="516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exposed it is to climate and nature risk.</a:t>
            </a:r>
            <a:endParaRPr lang="en-US" sz="1800" dirty="0"/>
          </a:p>
        </p:txBody>
      </p:sp>
      <p:sp>
        <p:nvSpPr>
          <p:cNvPr id="31" name="Shape 29"/>
          <p:cNvSpPr/>
          <p:nvPr/>
        </p:nvSpPr>
        <p:spPr>
          <a:xfrm>
            <a:off x="12281089" y="5544443"/>
            <a:ext cx="4959191" cy="85725"/>
          </a:xfrm>
          <a:prstGeom prst="roundRect">
            <a:avLst>
              <a:gd name="adj" fmla="val 50000"/>
            </a:avLst>
          </a:prstGeom>
          <a:solidFill>
            <a:srgbClr val="0A2E3D">
              <a:alpha val="12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2" name="Shape 30"/>
          <p:cNvSpPr/>
          <p:nvPr/>
        </p:nvSpPr>
        <p:spPr>
          <a:xfrm>
            <a:off x="12281089" y="5544443"/>
            <a:ext cx="4016931" cy="85725"/>
          </a:xfrm>
          <a:prstGeom prst="roundRect">
            <a:avLst>
              <a:gd name="adj" fmla="val 50000"/>
            </a:avLst>
          </a:prstGeom>
          <a:solidFill>
            <a:srgbClr val="10486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3" name="Shape 31"/>
          <p:cNvSpPr/>
          <p:nvPr/>
        </p:nvSpPr>
        <p:spPr>
          <a:xfrm>
            <a:off x="6274266" y="6068259"/>
            <a:ext cx="5530602" cy="2279451"/>
          </a:xfrm>
          <a:prstGeom prst="roundRect">
            <a:avLst>
              <a:gd name="adj" fmla="val 4628"/>
            </a:avLst>
          </a:prstGeom>
          <a:solidFill>
            <a:srgbClr val="FFFFFF"/>
          </a:solidFill>
          <a:ln/>
          <a:effectLst>
            <a:outerShdw blurRad="381000" dist="171450" dir="5400000" algn="bl" rotWithShape="0">
              <a:srgbClr val="0A2E3D">
                <a:alpha val="3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35" name="Text 33"/>
          <p:cNvSpPr/>
          <p:nvPr/>
        </p:nvSpPr>
        <p:spPr>
          <a:xfrm>
            <a:off x="6560016" y="6550194"/>
            <a:ext cx="1659636" cy="3124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Nature nearby</a:t>
            </a:r>
            <a:endParaRPr lang="en-US" sz="1875" dirty="0"/>
          </a:p>
        </p:txBody>
      </p:sp>
      <p:sp>
        <p:nvSpPr>
          <p:cNvPr id="36" name="Text 34"/>
          <p:cNvSpPr/>
          <p:nvPr/>
        </p:nvSpPr>
        <p:spPr>
          <a:xfrm>
            <a:off x="10407551" y="6350169"/>
            <a:ext cx="1187768" cy="533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900" b="1" dirty="0">
                <a:solidFill>
                  <a:srgbClr val="2F7D3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74</a:t>
            </a:r>
            <a:r>
              <a:rPr lang="en-US" sz="1800" dirty="0">
                <a:solidFill>
                  <a:srgbClr val="516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/100</a:t>
            </a:r>
            <a:endParaRPr lang="en-US" sz="3900" dirty="0"/>
          </a:p>
        </p:txBody>
      </p:sp>
      <p:sp>
        <p:nvSpPr>
          <p:cNvPr id="37" name="Text 35"/>
          <p:cNvSpPr/>
          <p:nvPr/>
        </p:nvSpPr>
        <p:spPr>
          <a:xfrm>
            <a:off x="6560016" y="7098265"/>
            <a:ext cx="5455012" cy="3467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800" dirty="0">
                <a:solidFill>
                  <a:srgbClr val="516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rich and sensitive the nearby nature is.</a:t>
            </a:r>
            <a:endParaRPr lang="en-US" sz="1800" dirty="0"/>
          </a:p>
        </p:txBody>
      </p:sp>
      <p:sp>
        <p:nvSpPr>
          <p:cNvPr id="38" name="Shape 36"/>
          <p:cNvSpPr/>
          <p:nvPr/>
        </p:nvSpPr>
        <p:spPr>
          <a:xfrm>
            <a:off x="6560016" y="7741139"/>
            <a:ext cx="4959102" cy="85725"/>
          </a:xfrm>
          <a:prstGeom prst="roundRect">
            <a:avLst>
              <a:gd name="adj" fmla="val 50000"/>
            </a:avLst>
          </a:prstGeom>
          <a:solidFill>
            <a:srgbClr val="0A2E3D">
              <a:alpha val="12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9" name="Shape 37"/>
          <p:cNvSpPr/>
          <p:nvPr/>
        </p:nvSpPr>
        <p:spPr>
          <a:xfrm>
            <a:off x="6560016" y="7741139"/>
            <a:ext cx="3669655" cy="85725"/>
          </a:xfrm>
          <a:prstGeom prst="roundRect">
            <a:avLst>
              <a:gd name="adj" fmla="val 50000"/>
            </a:avLst>
          </a:prstGeom>
          <a:solidFill>
            <a:srgbClr val="8ED97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0" name="Shape 38"/>
          <p:cNvSpPr/>
          <p:nvPr/>
        </p:nvSpPr>
        <p:spPr>
          <a:xfrm>
            <a:off x="11995339" y="6068259"/>
            <a:ext cx="5530691" cy="2279451"/>
          </a:xfrm>
          <a:prstGeom prst="roundRect">
            <a:avLst>
              <a:gd name="adj" fmla="val 4628"/>
            </a:avLst>
          </a:prstGeom>
          <a:solidFill>
            <a:srgbClr val="FFFFFF"/>
          </a:solidFill>
          <a:ln/>
          <a:effectLst>
            <a:outerShdw blurRad="381000" dist="171450" dir="5400000" algn="bl" rotWithShape="0">
              <a:srgbClr val="0A2E3D">
                <a:alpha val="30000"/>
              </a:srgbClr>
            </a:outerShdw>
          </a:effectLst>
        </p:spPr>
        <p:txBody>
          <a:bodyPr/>
          <a:lstStyle/>
          <a:p>
            <a:endParaRPr lang="es-ES" dirty="0"/>
          </a:p>
        </p:txBody>
      </p:sp>
      <p:sp>
        <p:nvSpPr>
          <p:cNvPr id="42" name="Text 40"/>
          <p:cNvSpPr/>
          <p:nvPr/>
        </p:nvSpPr>
        <p:spPr>
          <a:xfrm>
            <a:off x="12281089" y="6550193"/>
            <a:ext cx="1366331" cy="3467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</a:t>
            </a:r>
            <a:endParaRPr lang="en-US" sz="1875" dirty="0"/>
          </a:p>
        </p:txBody>
      </p:sp>
      <p:sp>
        <p:nvSpPr>
          <p:cNvPr id="43" name="Text 41"/>
          <p:cNvSpPr/>
          <p:nvPr/>
        </p:nvSpPr>
        <p:spPr>
          <a:xfrm>
            <a:off x="15468452" y="6350169"/>
            <a:ext cx="1949011" cy="533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900" b="1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−12%</a:t>
            </a:r>
            <a:r>
              <a:rPr lang="en-US" sz="1800" dirty="0">
                <a:solidFill>
                  <a:srgbClr val="516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/2yr</a:t>
            </a:r>
            <a:endParaRPr lang="en-US" sz="3900" dirty="0"/>
          </a:p>
        </p:txBody>
      </p:sp>
      <p:sp>
        <p:nvSpPr>
          <p:cNvPr id="44" name="Text 42"/>
          <p:cNvSpPr/>
          <p:nvPr/>
        </p:nvSpPr>
        <p:spPr>
          <a:xfrm>
            <a:off x="12281089" y="7098265"/>
            <a:ext cx="5455111" cy="3467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800" dirty="0">
                <a:solidFill>
                  <a:srgbClr val="5166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the site has shifted over the last 2 years.</a:t>
            </a:r>
            <a:endParaRPr lang="en-US" sz="1800" dirty="0"/>
          </a:p>
        </p:txBody>
      </p:sp>
      <p:sp>
        <p:nvSpPr>
          <p:cNvPr id="45" name="Shape 43"/>
          <p:cNvSpPr/>
          <p:nvPr/>
        </p:nvSpPr>
        <p:spPr>
          <a:xfrm>
            <a:off x="12281089" y="7741139"/>
            <a:ext cx="4959191" cy="85725"/>
          </a:xfrm>
          <a:prstGeom prst="roundRect">
            <a:avLst>
              <a:gd name="adj" fmla="val 50000"/>
            </a:avLst>
          </a:prstGeom>
          <a:solidFill>
            <a:srgbClr val="0A2E3D">
              <a:alpha val="12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6" name="Shape 44"/>
          <p:cNvSpPr/>
          <p:nvPr/>
        </p:nvSpPr>
        <p:spPr>
          <a:xfrm>
            <a:off x="12281089" y="7741139"/>
            <a:ext cx="2231618" cy="85725"/>
          </a:xfrm>
          <a:prstGeom prst="roundRect">
            <a:avLst>
              <a:gd name="adj" fmla="val 50000"/>
            </a:avLst>
          </a:prstGeom>
          <a:solidFill>
            <a:srgbClr val="104861"/>
          </a:solidFill>
          <a:ln/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048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6"/>
          <p:cNvSpPr/>
          <p:nvPr/>
        </p:nvSpPr>
        <p:spPr>
          <a:xfrm>
            <a:off x="7344230" y="4023807"/>
            <a:ext cx="9607086" cy="3625096"/>
          </a:xfrm>
          <a:prstGeom prst="roundRect">
            <a:avLst>
              <a:gd name="adj" fmla="val 5781"/>
            </a:avLst>
          </a:prstGeom>
          <a:solidFill>
            <a:srgbClr val="F4F1E8"/>
          </a:solidFill>
          <a:ln/>
          <a:effectLst>
            <a:outerShdw blurRad="476250" dist="209550" dir="5400000" algn="bl" rotWithShape="0">
              <a:srgbClr val="000000">
                <a:alpha val="55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22" name="Text 18"/>
          <p:cNvSpPr/>
          <p:nvPr/>
        </p:nvSpPr>
        <p:spPr>
          <a:xfrm>
            <a:off x="8102263" y="4326702"/>
            <a:ext cx="695662" cy="3467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Billy</a:t>
            </a:r>
            <a:endParaRPr lang="en-US" sz="2100" dirty="0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18288001" cy="10287000"/>
          </a:xfrm>
          <a:prstGeom prst="rect">
            <a:avLst/>
          </a:prstGeom>
          <a:gradFill rotWithShape="1">
            <a:gsLst>
              <a:gs pos="0">
                <a:srgbClr val="F4F1E8">
                  <a:alpha val="5000"/>
                </a:srgbClr>
              </a:gs>
              <a:gs pos="100000">
                <a:srgbClr val="F4F1E8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761970" y="2182594"/>
            <a:ext cx="73200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216" dirty="0">
                <a:solidFill>
                  <a:srgbClr val="8ED9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ANALYST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61970" y="2611219"/>
            <a:ext cx="7320040" cy="74747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5700" b="1" kern="0" spc="-114" dirty="0">
                <a:solidFill>
                  <a:srgbClr val="F4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ask </a:t>
            </a:r>
            <a:r>
              <a:rPr lang="en-US" sz="5700" b="1" kern="0" spc="-114" dirty="0">
                <a:solidFill>
                  <a:srgbClr val="8ED97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Billy.</a:t>
            </a:r>
            <a:endParaRPr lang="en-US" sz="5700" dirty="0"/>
          </a:p>
        </p:txBody>
      </p:sp>
      <p:sp>
        <p:nvSpPr>
          <p:cNvPr id="5" name="Text 3"/>
          <p:cNvSpPr/>
          <p:nvPr/>
        </p:nvSpPr>
        <p:spPr>
          <a:xfrm>
            <a:off x="761970" y="3530084"/>
            <a:ext cx="5120844" cy="83891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175" dirty="0">
                <a:solidFill>
                  <a:srgbClr val="F4F1E8">
                    <a:alpha val="8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Billy answers in plain words, using only the data, and shows the proof.</a:t>
            </a:r>
            <a:endParaRPr lang="en-US" sz="2175" dirty="0"/>
          </a:p>
        </p:txBody>
      </p:sp>
      <p:sp>
        <p:nvSpPr>
          <p:cNvPr id="6" name="Shape 4"/>
          <p:cNvSpPr/>
          <p:nvPr/>
        </p:nvSpPr>
        <p:spPr>
          <a:xfrm>
            <a:off x="761970" y="4625947"/>
            <a:ext cx="952440" cy="952440"/>
          </a:xfrm>
          <a:prstGeom prst="ellipse">
            <a:avLst/>
          </a:prstGeom>
          <a:solidFill>
            <a:srgbClr val="F4F1E8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161" y="4710689"/>
            <a:ext cx="761970" cy="78286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904881" y="4740414"/>
            <a:ext cx="2637038" cy="7047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875" dirty="0">
                <a:solidFill>
                  <a:srgbClr val="F4F1E8">
                    <a:alpha val="7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engine that answers live on our site.</a:t>
            </a:r>
            <a:endParaRPr lang="en-US" sz="1875" dirty="0"/>
          </a:p>
        </p:txBody>
      </p:sp>
      <p:sp>
        <p:nvSpPr>
          <p:cNvPr id="9" name="Text 6"/>
          <p:cNvSpPr/>
          <p:nvPr/>
        </p:nvSpPr>
        <p:spPr>
          <a:xfrm>
            <a:off x="761970" y="5930920"/>
            <a:ext cx="732004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80" dirty="0">
                <a:solidFill>
                  <a:srgbClr val="F4F1E8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TRY ASKING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761970" y="6321415"/>
            <a:ext cx="3791724" cy="518100"/>
          </a:xfrm>
          <a:prstGeom prst="roundRect">
            <a:avLst>
              <a:gd name="adj" fmla="val 50000"/>
            </a:avLst>
          </a:prstGeom>
          <a:solidFill>
            <a:srgbClr val="F4F1E8">
              <a:alpha val="8000"/>
            </a:srgbClr>
          </a:solidFill>
          <a:ln w="5715">
            <a:solidFill>
              <a:srgbClr val="F4F1E8">
                <a:alpha val="2200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1" name="Text 8"/>
          <p:cNvSpPr/>
          <p:nvPr/>
        </p:nvSpPr>
        <p:spPr>
          <a:xfrm>
            <a:off x="958185" y="6431905"/>
            <a:ext cx="3513046" cy="335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4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sites breach permit limits?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761970" y="6953816"/>
            <a:ext cx="3209866" cy="518100"/>
          </a:xfrm>
          <a:prstGeom prst="roundRect">
            <a:avLst>
              <a:gd name="adj" fmla="val 50000"/>
            </a:avLst>
          </a:prstGeom>
          <a:solidFill>
            <a:srgbClr val="F4F1E8">
              <a:alpha val="8000"/>
            </a:srgbClr>
          </a:solidFill>
          <a:ln w="5715">
            <a:solidFill>
              <a:srgbClr val="F4F1E8">
                <a:alpha val="2200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 10"/>
          <p:cNvSpPr/>
          <p:nvPr/>
        </p:nvSpPr>
        <p:spPr>
          <a:xfrm>
            <a:off x="958185" y="7064306"/>
            <a:ext cx="2913732" cy="3352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4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changed this quarter?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61970" y="7586217"/>
            <a:ext cx="2967782" cy="518100"/>
          </a:xfrm>
          <a:prstGeom prst="roundRect">
            <a:avLst>
              <a:gd name="adj" fmla="val 50000"/>
            </a:avLst>
          </a:prstGeom>
          <a:solidFill>
            <a:srgbClr val="F4F1E8">
              <a:alpha val="8000"/>
            </a:srgbClr>
          </a:solidFill>
          <a:ln w="5715">
            <a:solidFill>
              <a:srgbClr val="F4F1E8">
                <a:alpha val="2200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5" name="Text 12"/>
          <p:cNvSpPr/>
          <p:nvPr/>
        </p:nvSpPr>
        <p:spPr>
          <a:xfrm>
            <a:off x="958185" y="7696707"/>
            <a:ext cx="3209866" cy="37787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4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my EUDR exposure</a:t>
            </a:r>
            <a:endParaRPr lang="en-US" sz="1800" dirty="0"/>
          </a:p>
        </p:txBody>
      </p:sp>
      <p:sp>
        <p:nvSpPr>
          <p:cNvPr id="16" name="Shape 13"/>
          <p:cNvSpPr/>
          <p:nvPr/>
        </p:nvSpPr>
        <p:spPr>
          <a:xfrm>
            <a:off x="11389728" y="2638008"/>
            <a:ext cx="6136214" cy="1176308"/>
          </a:xfrm>
          <a:prstGeom prst="roundRect">
            <a:avLst>
              <a:gd name="adj" fmla="val 17814"/>
            </a:avLst>
          </a:prstGeom>
          <a:solidFill>
            <a:srgbClr val="8ED974"/>
          </a:solidFill>
          <a:ln/>
          <a:effectLst>
            <a:outerShdw blurRad="342900" dist="152400" dir="5400000" algn="bl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7" name="Text 14"/>
          <p:cNvSpPr/>
          <p:nvPr/>
        </p:nvSpPr>
        <p:spPr>
          <a:xfrm>
            <a:off x="11675478" y="2866608"/>
            <a:ext cx="612118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800" b="1" kern="0" spc="108" dirty="0">
                <a:solidFill>
                  <a:srgbClr val="1F5A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11675478" y="3199954"/>
            <a:ext cx="6121185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2250" dirty="0">
                <a:solidFill>
                  <a:srgbClr val="0A2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of my sites is most at risk, and why?</a:t>
            </a:r>
            <a:endParaRPr lang="en-US" sz="2250" dirty="0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3638" y="4334203"/>
            <a:ext cx="285750" cy="293519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7605487" y="4804797"/>
            <a:ext cx="9272654" cy="13354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250" dirty="0">
                <a:solidFill>
                  <a:srgbClr val="0A2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Site </a:t>
            </a:r>
            <a:r>
              <a:rPr lang="en-US" sz="2250" b="1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B14 (UCP2) </a:t>
            </a:r>
            <a:r>
              <a:rPr lang="en-US" sz="2250" dirty="0">
                <a:solidFill>
                  <a:srgbClr val="0A2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most at risk, at </a:t>
            </a:r>
            <a:r>
              <a:rPr lang="en-US" sz="2250" b="1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81 out of 100 </a:t>
            </a:r>
            <a:r>
              <a:rPr lang="en-US" sz="2250" dirty="0">
                <a:solidFill>
                  <a:srgbClr val="0A2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It has lost 12% of nearby tree cover since 2024, and water stress is rising.</a:t>
            </a:r>
            <a:endParaRPr lang="en-US" sz="2250" dirty="0"/>
          </a:p>
        </p:txBody>
      </p:sp>
      <p:sp>
        <p:nvSpPr>
          <p:cNvPr id="24" name="Shape 20"/>
          <p:cNvSpPr/>
          <p:nvPr/>
        </p:nvSpPr>
        <p:spPr>
          <a:xfrm>
            <a:off x="7656493" y="6311593"/>
            <a:ext cx="2872859" cy="468630"/>
          </a:xfrm>
          <a:prstGeom prst="roundRect">
            <a:avLst>
              <a:gd name="adj" fmla="val 50000"/>
            </a:avLst>
          </a:prstGeom>
          <a:solidFill>
            <a:srgbClr val="0A2E3D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5" name="Text 21"/>
          <p:cNvSpPr/>
          <p:nvPr/>
        </p:nvSpPr>
        <p:spPr>
          <a:xfrm>
            <a:off x="7808893" y="6397318"/>
            <a:ext cx="2654245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4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Sentinel 2 · 18 May 2026</a:t>
            </a:r>
            <a:endParaRPr lang="en-US" sz="1800" dirty="0"/>
          </a:p>
        </p:txBody>
      </p:sp>
      <p:sp>
        <p:nvSpPr>
          <p:cNvPr id="26" name="Shape 22"/>
          <p:cNvSpPr/>
          <p:nvPr/>
        </p:nvSpPr>
        <p:spPr>
          <a:xfrm>
            <a:off x="10643652" y="6311593"/>
            <a:ext cx="3377297" cy="468630"/>
          </a:xfrm>
          <a:prstGeom prst="roundRect">
            <a:avLst>
              <a:gd name="adj" fmla="val 50000"/>
            </a:avLst>
          </a:prstGeom>
          <a:solidFill>
            <a:srgbClr val="ECE8DA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7" name="Text 23"/>
          <p:cNvSpPr/>
          <p:nvPr/>
        </p:nvSpPr>
        <p:spPr>
          <a:xfrm>
            <a:off x="10796052" y="6397318"/>
            <a:ext cx="317381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0486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12% less tree cover in 2 years</a:t>
            </a:r>
            <a:endParaRPr lang="en-US" sz="1800" dirty="0"/>
          </a:p>
        </p:txBody>
      </p:sp>
      <p:sp>
        <p:nvSpPr>
          <p:cNvPr id="28" name="Shape 24"/>
          <p:cNvSpPr/>
          <p:nvPr/>
        </p:nvSpPr>
        <p:spPr>
          <a:xfrm>
            <a:off x="7656493" y="6894523"/>
            <a:ext cx="1960513" cy="468630"/>
          </a:xfrm>
          <a:prstGeom prst="roundRect">
            <a:avLst>
              <a:gd name="adj" fmla="val 50000"/>
            </a:avLst>
          </a:prstGeom>
          <a:solidFill>
            <a:srgbClr val="2F7D3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9" name="Text 25"/>
          <p:cNvSpPr/>
          <p:nvPr/>
        </p:nvSpPr>
        <p:spPr>
          <a:xfrm>
            <a:off x="7808893" y="6980248"/>
            <a:ext cx="1731913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4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confidence 0.94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magen 50">
            <a:extLst>
              <a:ext uri="{FF2B5EF4-FFF2-40B4-BE49-F238E27FC236}">
                <a16:creationId xmlns:a16="http://schemas.microsoft.com/office/drawing/2014/main" id="{28A0A09F-FABB-8FFB-93F4-BBEEF2FC0D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857" t="1686"/>
          <a:stretch>
            <a:fillRect/>
          </a:stretch>
        </p:blipFill>
        <p:spPr>
          <a:xfrm rot="16200000">
            <a:off x="1987999" y="2479997"/>
            <a:ext cx="5140999" cy="7562463"/>
          </a:xfrm>
          <a:prstGeom prst="rect">
            <a:avLst/>
          </a:prstGeom>
        </p:spPr>
      </p:pic>
      <p:sp>
        <p:nvSpPr>
          <p:cNvPr id="3" name="Text 2">
            <a:extLst>
              <a:ext uri="{FF2B5EF4-FFF2-40B4-BE49-F238E27FC236}">
                <a16:creationId xmlns:a16="http://schemas.microsoft.com/office/drawing/2014/main" id="{56D750C9-A348-3A38-D6E5-7122C58D918E}"/>
              </a:ext>
            </a:extLst>
          </p:cNvPr>
          <p:cNvSpPr/>
          <p:nvPr/>
        </p:nvSpPr>
        <p:spPr>
          <a:xfrm>
            <a:off x="761970" y="476220"/>
            <a:ext cx="18440467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216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WHY IT HOLDS UP</a:t>
            </a:r>
            <a:endParaRPr lang="en-US" sz="1800" dirty="0"/>
          </a:p>
        </p:txBody>
      </p:sp>
      <p:sp>
        <p:nvSpPr>
          <p:cNvPr id="4" name="Text 3">
            <a:extLst>
              <a:ext uri="{FF2B5EF4-FFF2-40B4-BE49-F238E27FC236}">
                <a16:creationId xmlns:a16="http://schemas.microsoft.com/office/drawing/2014/main" id="{83E40FF9-304B-76F1-4E11-516ACA23C2C9}"/>
              </a:ext>
            </a:extLst>
          </p:cNvPr>
          <p:cNvSpPr/>
          <p:nvPr/>
        </p:nvSpPr>
        <p:spPr>
          <a:xfrm>
            <a:off x="761970" y="868591"/>
            <a:ext cx="10595610" cy="11048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200" b="1" kern="0" spc="-84" dirty="0">
                <a:solidFill>
                  <a:srgbClr val="10486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It stops being satellite data and becomes </a:t>
            </a:r>
            <a:r>
              <a:rPr lang="en-US" sz="4200" b="1" kern="0" spc="-84" dirty="0">
                <a:solidFill>
                  <a:srgbClr val="2F7D34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defensible evidence.</a:t>
            </a:r>
            <a:endParaRPr lang="en-US" sz="4200" dirty="0"/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C5B0E939-3836-725C-0721-E26EE46C2BD0}"/>
              </a:ext>
            </a:extLst>
          </p:cNvPr>
          <p:cNvSpPr/>
          <p:nvPr/>
        </p:nvSpPr>
        <p:spPr>
          <a:xfrm>
            <a:off x="761970" y="2068651"/>
            <a:ext cx="11761128" cy="78390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2025" dirty="0">
                <a:solidFill>
                  <a:srgbClr val="51666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Two things make a score stand up: it is traceable to the exact reading, and it maps to the rules that decide permits and money.</a:t>
            </a:r>
            <a:endParaRPr lang="en-US" sz="2025" dirty="0"/>
          </a:p>
        </p:txBody>
      </p:sp>
      <p:sp>
        <p:nvSpPr>
          <p:cNvPr id="6" name="Shape 5">
            <a:extLst>
              <a:ext uri="{FF2B5EF4-FFF2-40B4-BE49-F238E27FC236}">
                <a16:creationId xmlns:a16="http://schemas.microsoft.com/office/drawing/2014/main" id="{34EE99D8-0155-803F-1384-39E89E904E22}"/>
              </a:ext>
            </a:extLst>
          </p:cNvPr>
          <p:cNvSpPr/>
          <p:nvPr/>
        </p:nvSpPr>
        <p:spPr>
          <a:xfrm>
            <a:off x="761970" y="3043059"/>
            <a:ext cx="342900" cy="342900"/>
          </a:xfrm>
          <a:prstGeom prst="ellipse">
            <a:avLst/>
          </a:prstGeom>
          <a:solidFill>
            <a:srgbClr val="10486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6984ED70-4983-A5BB-616F-1ACCC978611B}"/>
              </a:ext>
            </a:extLst>
          </p:cNvPr>
          <p:cNvSpPr/>
          <p:nvPr/>
        </p:nvSpPr>
        <p:spPr>
          <a:xfrm>
            <a:off x="723870" y="3043059"/>
            <a:ext cx="4191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4F1E8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1</a:t>
            </a:r>
            <a:endParaRPr lang="en-US" sz="1650" dirty="0"/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D0B6B95A-8254-08CF-6868-C05C8A5B2BAB}"/>
              </a:ext>
            </a:extLst>
          </p:cNvPr>
          <p:cNvSpPr/>
          <p:nvPr/>
        </p:nvSpPr>
        <p:spPr>
          <a:xfrm>
            <a:off x="1238191" y="3048774"/>
            <a:ext cx="3095709" cy="3695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104861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Traceable to the source</a:t>
            </a:r>
            <a:endParaRPr lang="en-US" sz="2025" dirty="0"/>
          </a:p>
        </p:txBody>
      </p:sp>
      <p:sp>
        <p:nvSpPr>
          <p:cNvPr id="9" name="Shape 8">
            <a:extLst>
              <a:ext uri="{FF2B5EF4-FFF2-40B4-BE49-F238E27FC236}">
                <a16:creationId xmlns:a16="http://schemas.microsoft.com/office/drawing/2014/main" id="{FB615B73-BBF7-8F2D-0441-5B688CB5C041}"/>
              </a:ext>
            </a:extLst>
          </p:cNvPr>
          <p:cNvSpPr/>
          <p:nvPr/>
        </p:nvSpPr>
        <p:spPr>
          <a:xfrm>
            <a:off x="761970" y="4235499"/>
            <a:ext cx="7562463" cy="4596230"/>
          </a:xfrm>
          <a:prstGeom prst="roundRect">
            <a:avLst>
              <a:gd name="adj" fmla="val 3586"/>
            </a:avLst>
          </a:prstGeom>
          <a:gradFill rotWithShape="1">
            <a:gsLst>
              <a:gs pos="0">
                <a:srgbClr val="3F6B4A">
                  <a:alpha val="100000"/>
                </a:srgbClr>
              </a:gs>
              <a:gs pos="28000">
                <a:srgbClr val="3F6B4A">
                  <a:alpha val="0"/>
                </a:srgbClr>
              </a:gs>
            </a:gsLst>
            <a:path path="circle">
              <a:fillToRect l="26000" t="30000" r="74000" b="70000"/>
            </a:path>
          </a:gradFill>
          <a:ln/>
          <a:effectLst>
            <a:outerShdw blurRad="495300" dist="228600" dir="5400000" algn="bl" rotWithShape="0">
              <a:srgbClr val="0A2E3D">
                <a:alpha val="50000"/>
              </a:srgbClr>
            </a:outerShdw>
          </a:effectLst>
        </p:spPr>
        <p:txBody>
          <a:bodyPr/>
          <a:lstStyle/>
          <a:p>
            <a:endParaRPr lang="es-ES" dirty="0"/>
          </a:p>
        </p:txBody>
      </p:sp>
      <p:sp>
        <p:nvSpPr>
          <p:cNvPr id="11" name="Shape 10">
            <a:extLst>
              <a:ext uri="{FF2B5EF4-FFF2-40B4-BE49-F238E27FC236}">
                <a16:creationId xmlns:a16="http://schemas.microsoft.com/office/drawing/2014/main" id="{8E55CB67-5C75-56F9-A04D-B0BA825C12D9}"/>
              </a:ext>
            </a:extLst>
          </p:cNvPr>
          <p:cNvSpPr/>
          <p:nvPr/>
        </p:nvSpPr>
        <p:spPr>
          <a:xfrm>
            <a:off x="761970" y="2899827"/>
            <a:ext cx="7562463" cy="838140"/>
          </a:xfrm>
          <a:prstGeom prst="rect">
            <a:avLst/>
          </a:prstGeom>
          <a:gradFill rotWithShape="1">
            <a:gsLst>
              <a:gs pos="0">
                <a:srgbClr val="8ED974">
                  <a:alpha val="0"/>
                </a:srgbClr>
              </a:gs>
              <a:gs pos="50000">
                <a:srgbClr val="8ED974">
                  <a:alpha val="30000"/>
                </a:srgbClr>
              </a:gs>
              <a:gs pos="100000">
                <a:srgbClr val="8ED974">
                  <a:alpha val="0"/>
                </a:srgbClr>
              </a:gs>
            </a:gsLst>
            <a:lin ang="5400000" scaled="0"/>
          </a:gradFill>
          <a:ln/>
        </p:spPr>
        <p:txBody>
          <a:bodyPr/>
          <a:lstStyle/>
          <a:p>
            <a:endParaRPr lang="es-ES" dirty="0"/>
          </a:p>
        </p:txBody>
      </p:sp>
      <p:sp>
        <p:nvSpPr>
          <p:cNvPr id="12" name="Shape 11">
            <a:extLst>
              <a:ext uri="{FF2B5EF4-FFF2-40B4-BE49-F238E27FC236}">
                <a16:creationId xmlns:a16="http://schemas.microsoft.com/office/drawing/2014/main" id="{0CC8A44D-F423-155F-9C7C-8D3554B9BDDF}"/>
              </a:ext>
            </a:extLst>
          </p:cNvPr>
          <p:cNvSpPr/>
          <p:nvPr/>
        </p:nvSpPr>
        <p:spPr>
          <a:xfrm>
            <a:off x="4911150" y="4814709"/>
            <a:ext cx="171450" cy="171450"/>
          </a:xfrm>
          <a:prstGeom prst="ellipse">
            <a:avLst/>
          </a:prstGeom>
          <a:solidFill>
            <a:srgbClr val="8ED974"/>
          </a:solidFill>
          <a:ln/>
          <a:effectLst>
            <a:outerShdw blurRad="101600" dist="50800" dir="16200000" algn="bl" rotWithShape="0">
              <a:srgbClr val="F4F1E8">
                <a:alpha val="55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3" name="Shape 12">
            <a:extLst>
              <a:ext uri="{FF2B5EF4-FFF2-40B4-BE49-F238E27FC236}">
                <a16:creationId xmlns:a16="http://schemas.microsoft.com/office/drawing/2014/main" id="{0EDF9C9D-C970-B767-A820-99949AE46063}"/>
              </a:ext>
            </a:extLst>
          </p:cNvPr>
          <p:cNvSpPr/>
          <p:nvPr/>
        </p:nvSpPr>
        <p:spPr>
          <a:xfrm>
            <a:off x="4770073" y="4673632"/>
            <a:ext cx="453604" cy="453604"/>
          </a:xfrm>
          <a:prstGeom prst="ellipse">
            <a:avLst/>
          </a:prstGeom>
          <a:ln w="45361">
            <a:solidFill>
              <a:srgbClr val="8ED974">
                <a:alpha val="3000"/>
              </a:srgbClr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4" name="Shape 13">
            <a:extLst>
              <a:ext uri="{FF2B5EF4-FFF2-40B4-BE49-F238E27FC236}">
                <a16:creationId xmlns:a16="http://schemas.microsoft.com/office/drawing/2014/main" id="{4835A766-9399-9512-0A11-44EB5CDFE675}"/>
              </a:ext>
            </a:extLst>
          </p:cNvPr>
          <p:cNvSpPr/>
          <p:nvPr/>
        </p:nvSpPr>
        <p:spPr>
          <a:xfrm>
            <a:off x="933420" y="3939302"/>
            <a:ext cx="104745" cy="104745"/>
          </a:xfrm>
          <a:prstGeom prst="ellipse">
            <a:avLst/>
          </a:prstGeom>
          <a:solidFill>
            <a:srgbClr val="8ED974">
              <a:alpha val="98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5" name="Text 14">
            <a:extLst>
              <a:ext uri="{FF2B5EF4-FFF2-40B4-BE49-F238E27FC236}">
                <a16:creationId xmlns:a16="http://schemas.microsoft.com/office/drawing/2014/main" id="{B4DC2D9A-ED08-C726-0AAD-EAF4C26F305D}"/>
              </a:ext>
            </a:extLst>
          </p:cNvPr>
          <p:cNvSpPr/>
          <p:nvPr/>
        </p:nvSpPr>
        <p:spPr>
          <a:xfrm>
            <a:off x="1123890" y="3862179"/>
            <a:ext cx="1584960" cy="335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800" kern="0" spc="108" dirty="0">
                <a:solidFill>
                  <a:srgbClr val="F4F1E8"/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LIVE · B14</a:t>
            </a:r>
            <a:endParaRPr lang="en-US" sz="1800" dirty="0"/>
          </a:p>
        </p:txBody>
      </p:sp>
      <p:sp>
        <p:nvSpPr>
          <p:cNvPr id="16" name="Shape 15">
            <a:extLst>
              <a:ext uri="{FF2B5EF4-FFF2-40B4-BE49-F238E27FC236}">
                <a16:creationId xmlns:a16="http://schemas.microsoft.com/office/drawing/2014/main" id="{3B3981DA-7953-4225-1CE1-43B0DA0A023F}"/>
              </a:ext>
            </a:extLst>
          </p:cNvPr>
          <p:cNvSpPr/>
          <p:nvPr/>
        </p:nvSpPr>
        <p:spPr>
          <a:xfrm>
            <a:off x="761970" y="5553552"/>
            <a:ext cx="7562463" cy="3278178"/>
          </a:xfrm>
          <a:prstGeom prst="rect">
            <a:avLst/>
          </a:prstGeom>
          <a:gradFill rotWithShape="1">
            <a:gsLst>
              <a:gs pos="0">
                <a:srgbClr val="07202B">
                  <a:alpha val="96000"/>
                </a:srgbClr>
              </a:gs>
              <a:gs pos="60000">
                <a:srgbClr val="07202B">
                  <a:alpha val="82000"/>
                </a:srgbClr>
              </a:gs>
              <a:gs pos="100000">
                <a:srgbClr val="07202B">
                  <a:alpha val="0"/>
                </a:srgbClr>
              </a:gs>
            </a:gsLst>
            <a:lin ang="16200000" scaled="0"/>
          </a:gra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Text 16">
            <a:extLst>
              <a:ext uri="{FF2B5EF4-FFF2-40B4-BE49-F238E27FC236}">
                <a16:creationId xmlns:a16="http://schemas.microsoft.com/office/drawing/2014/main" id="{EAF2E16A-33A1-ED2A-C7E3-CAA3851CC63C}"/>
              </a:ext>
            </a:extLst>
          </p:cNvPr>
          <p:cNvSpPr/>
          <p:nvPr/>
        </p:nvSpPr>
        <p:spPr>
          <a:xfrm>
            <a:off x="1066740" y="5801171"/>
            <a:ext cx="7648215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144" dirty="0">
                <a:solidFill>
                  <a:srgbClr val="8ED97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PHYSICAL EXPOSURE</a:t>
            </a:r>
            <a:endParaRPr lang="en-US" sz="1800" dirty="0"/>
          </a:p>
        </p:txBody>
      </p:sp>
      <p:sp>
        <p:nvSpPr>
          <p:cNvPr id="18" name="Text 17">
            <a:extLst>
              <a:ext uri="{FF2B5EF4-FFF2-40B4-BE49-F238E27FC236}">
                <a16:creationId xmlns:a16="http://schemas.microsoft.com/office/drawing/2014/main" id="{FA55CBA2-C20E-208C-5575-E1B99A943B8B}"/>
              </a:ext>
            </a:extLst>
          </p:cNvPr>
          <p:cNvSpPr/>
          <p:nvPr/>
        </p:nvSpPr>
        <p:spPr>
          <a:xfrm>
            <a:off x="1066740" y="6155502"/>
            <a:ext cx="7648215" cy="7581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6300" b="1" dirty="0">
                <a:solidFill>
                  <a:srgbClr val="F4F1E8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81</a:t>
            </a:r>
            <a:r>
              <a:rPr lang="en-US" sz="1950" dirty="0">
                <a:solidFill>
                  <a:srgbClr val="F4F1E8">
                    <a:alpha val="70000"/>
                  </a:srgbClr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/100</a:t>
            </a:r>
            <a:endParaRPr lang="en-US" sz="6300" dirty="0"/>
          </a:p>
        </p:txBody>
      </p:sp>
      <p:sp>
        <p:nvSpPr>
          <p:cNvPr id="19" name="Shape 18">
            <a:extLst>
              <a:ext uri="{FF2B5EF4-FFF2-40B4-BE49-F238E27FC236}">
                <a16:creationId xmlns:a16="http://schemas.microsoft.com/office/drawing/2014/main" id="{5B845CCA-D4C2-3559-7BE7-1A564A44B8EF}"/>
              </a:ext>
            </a:extLst>
          </p:cNvPr>
          <p:cNvSpPr/>
          <p:nvPr/>
        </p:nvSpPr>
        <p:spPr>
          <a:xfrm>
            <a:off x="1066740" y="7027932"/>
            <a:ext cx="6952923" cy="9525"/>
          </a:xfrm>
          <a:prstGeom prst="rect">
            <a:avLst/>
          </a:prstGeom>
          <a:solidFill>
            <a:srgbClr val="F4F1E8">
              <a:alpha val="20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0" name="Text 19">
            <a:extLst>
              <a:ext uri="{FF2B5EF4-FFF2-40B4-BE49-F238E27FC236}">
                <a16:creationId xmlns:a16="http://schemas.microsoft.com/office/drawing/2014/main" id="{86AFBB3C-9A20-20A0-A733-1F82CBAE4272}"/>
              </a:ext>
            </a:extLst>
          </p:cNvPr>
          <p:cNvSpPr/>
          <p:nvPr/>
        </p:nvSpPr>
        <p:spPr>
          <a:xfrm>
            <a:off x="1066740" y="7138392"/>
            <a:ext cx="899160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4F1E8">
                    <a:alpha val="6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SOURCE</a:t>
            </a:r>
            <a:endParaRPr lang="en-US" sz="1800" dirty="0"/>
          </a:p>
        </p:txBody>
      </p:sp>
      <p:sp>
        <p:nvSpPr>
          <p:cNvPr id="21" name="Text 20">
            <a:extLst>
              <a:ext uri="{FF2B5EF4-FFF2-40B4-BE49-F238E27FC236}">
                <a16:creationId xmlns:a16="http://schemas.microsoft.com/office/drawing/2014/main" id="{54D479AC-BD8C-B63B-BC7C-6C0B872FFF9C}"/>
              </a:ext>
            </a:extLst>
          </p:cNvPr>
          <p:cNvSpPr/>
          <p:nvPr/>
        </p:nvSpPr>
        <p:spPr>
          <a:xfrm>
            <a:off x="3042130" y="7138392"/>
            <a:ext cx="4977533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1800" dirty="0">
                <a:solidFill>
                  <a:srgbClr val="F4F1E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Sentinel 2 image · </a:t>
            </a:r>
            <a:r>
              <a:rPr lang="en-US" sz="1800" dirty="0">
                <a:solidFill>
                  <a:srgbClr val="F4F1E8">
                    <a:alpha val="70000"/>
                  </a:srgbClr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which image it came from</a:t>
            </a:r>
            <a:endParaRPr lang="en-US" sz="1800" dirty="0"/>
          </a:p>
        </p:txBody>
      </p:sp>
      <p:sp>
        <p:nvSpPr>
          <p:cNvPr id="22" name="Shape 21">
            <a:extLst>
              <a:ext uri="{FF2B5EF4-FFF2-40B4-BE49-F238E27FC236}">
                <a16:creationId xmlns:a16="http://schemas.microsoft.com/office/drawing/2014/main" id="{368398D2-33AF-FAC8-52C3-F5A667E1541F}"/>
              </a:ext>
            </a:extLst>
          </p:cNvPr>
          <p:cNvSpPr/>
          <p:nvPr/>
        </p:nvSpPr>
        <p:spPr>
          <a:xfrm>
            <a:off x="1066740" y="7540318"/>
            <a:ext cx="6952923" cy="9525"/>
          </a:xfrm>
          <a:prstGeom prst="rect">
            <a:avLst/>
          </a:prstGeom>
          <a:solidFill>
            <a:srgbClr val="F4F1E8">
              <a:alpha val="20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3" name="Text 22">
            <a:extLst>
              <a:ext uri="{FF2B5EF4-FFF2-40B4-BE49-F238E27FC236}">
                <a16:creationId xmlns:a16="http://schemas.microsoft.com/office/drawing/2014/main" id="{42581C57-88F3-8D2A-B797-3CB95D539BD7}"/>
              </a:ext>
            </a:extLst>
          </p:cNvPr>
          <p:cNvSpPr/>
          <p:nvPr/>
        </p:nvSpPr>
        <p:spPr>
          <a:xfrm>
            <a:off x="1066740" y="7650778"/>
            <a:ext cx="624840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4F1E8">
                    <a:alpha val="6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DATE</a:t>
            </a:r>
            <a:endParaRPr lang="en-US" sz="1800" dirty="0"/>
          </a:p>
        </p:txBody>
      </p:sp>
      <p:sp>
        <p:nvSpPr>
          <p:cNvPr id="24" name="Text 23">
            <a:extLst>
              <a:ext uri="{FF2B5EF4-FFF2-40B4-BE49-F238E27FC236}">
                <a16:creationId xmlns:a16="http://schemas.microsoft.com/office/drawing/2014/main" id="{B227FA73-469B-3901-1C55-74A61EFAFA0A}"/>
              </a:ext>
            </a:extLst>
          </p:cNvPr>
          <p:cNvSpPr/>
          <p:nvPr/>
        </p:nvSpPr>
        <p:spPr>
          <a:xfrm>
            <a:off x="3806628" y="7650778"/>
            <a:ext cx="4213036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1800" dirty="0">
                <a:solidFill>
                  <a:srgbClr val="F4F1E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18 May 2026 · </a:t>
            </a:r>
            <a:r>
              <a:rPr lang="en-US" sz="1800" dirty="0">
                <a:solidFill>
                  <a:srgbClr val="F4F1E8">
                    <a:alpha val="70000"/>
                  </a:srgbClr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when it was measured</a:t>
            </a:r>
            <a:endParaRPr lang="en-US" sz="1800" dirty="0"/>
          </a:p>
        </p:txBody>
      </p:sp>
      <p:sp>
        <p:nvSpPr>
          <p:cNvPr id="25" name="Shape 24">
            <a:extLst>
              <a:ext uri="{FF2B5EF4-FFF2-40B4-BE49-F238E27FC236}">
                <a16:creationId xmlns:a16="http://schemas.microsoft.com/office/drawing/2014/main" id="{011DFE9C-5DF2-68C0-3C54-E979FDB16198}"/>
              </a:ext>
            </a:extLst>
          </p:cNvPr>
          <p:cNvSpPr/>
          <p:nvPr/>
        </p:nvSpPr>
        <p:spPr>
          <a:xfrm>
            <a:off x="1066740" y="8052703"/>
            <a:ext cx="6952923" cy="9525"/>
          </a:xfrm>
          <a:prstGeom prst="rect">
            <a:avLst/>
          </a:prstGeom>
          <a:solidFill>
            <a:srgbClr val="F4F1E8">
              <a:alpha val="20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6" name="Text 25">
            <a:extLst>
              <a:ext uri="{FF2B5EF4-FFF2-40B4-BE49-F238E27FC236}">
                <a16:creationId xmlns:a16="http://schemas.microsoft.com/office/drawing/2014/main" id="{A6FED34E-0414-F424-09F5-68DCFDD82D5A}"/>
              </a:ext>
            </a:extLst>
          </p:cNvPr>
          <p:cNvSpPr/>
          <p:nvPr/>
        </p:nvSpPr>
        <p:spPr>
          <a:xfrm>
            <a:off x="1066740" y="8163163"/>
            <a:ext cx="1508760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F4F1E8">
                    <a:alpha val="62000"/>
                  </a:srgbClr>
                </a:solidFill>
                <a:latin typeface="IBM Plex Mono" pitchFamily="34" charset="0"/>
                <a:ea typeface="IBM Plex Mono" pitchFamily="34" charset="-122"/>
                <a:cs typeface="IBM Plex Mono" pitchFamily="34" charset="-120"/>
              </a:rPr>
              <a:t>CONFIDENCE</a:t>
            </a:r>
            <a:endParaRPr lang="en-US" sz="1800" dirty="0"/>
          </a:p>
        </p:txBody>
      </p:sp>
      <p:sp>
        <p:nvSpPr>
          <p:cNvPr id="27" name="Text 26">
            <a:extLst>
              <a:ext uri="{FF2B5EF4-FFF2-40B4-BE49-F238E27FC236}">
                <a16:creationId xmlns:a16="http://schemas.microsoft.com/office/drawing/2014/main" id="{696E8931-C3AC-2BAA-B8B5-A196E84275F7}"/>
              </a:ext>
            </a:extLst>
          </p:cNvPr>
          <p:cNvSpPr/>
          <p:nvPr/>
        </p:nvSpPr>
        <p:spPr>
          <a:xfrm>
            <a:off x="4823469" y="8163163"/>
            <a:ext cx="3196194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1800" dirty="0">
                <a:solidFill>
                  <a:srgbClr val="8ED97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0.94 · </a:t>
            </a:r>
            <a:r>
              <a:rPr lang="en-US" sz="1800" dirty="0">
                <a:solidFill>
                  <a:srgbClr val="F4F1E8">
                    <a:alpha val="70000"/>
                  </a:srgbClr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how sure the model is</a:t>
            </a:r>
            <a:endParaRPr lang="en-US" sz="1800" dirty="0"/>
          </a:p>
        </p:txBody>
      </p:sp>
      <p:sp>
        <p:nvSpPr>
          <p:cNvPr id="28" name="Shape 27">
            <a:extLst>
              <a:ext uri="{FF2B5EF4-FFF2-40B4-BE49-F238E27FC236}">
                <a16:creationId xmlns:a16="http://schemas.microsoft.com/office/drawing/2014/main" id="{4EFC5177-07A7-4A07-2A2E-4C9EA5976D11}"/>
              </a:ext>
            </a:extLst>
          </p:cNvPr>
          <p:cNvSpPr/>
          <p:nvPr/>
        </p:nvSpPr>
        <p:spPr>
          <a:xfrm>
            <a:off x="8648224" y="3043059"/>
            <a:ext cx="342900" cy="342900"/>
          </a:xfrm>
          <a:prstGeom prst="ellipse">
            <a:avLst/>
          </a:prstGeom>
          <a:solidFill>
            <a:srgbClr val="10486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9" name="Text 28">
            <a:extLst>
              <a:ext uri="{FF2B5EF4-FFF2-40B4-BE49-F238E27FC236}">
                <a16:creationId xmlns:a16="http://schemas.microsoft.com/office/drawing/2014/main" id="{0D172846-A2A8-89CC-B736-08AD406DE8BE}"/>
              </a:ext>
            </a:extLst>
          </p:cNvPr>
          <p:cNvSpPr/>
          <p:nvPr/>
        </p:nvSpPr>
        <p:spPr>
          <a:xfrm>
            <a:off x="8610124" y="3043059"/>
            <a:ext cx="41910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4F1E8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2</a:t>
            </a:r>
            <a:endParaRPr lang="en-US" sz="1650" dirty="0"/>
          </a:p>
        </p:txBody>
      </p:sp>
      <p:sp>
        <p:nvSpPr>
          <p:cNvPr id="30" name="Text 29">
            <a:extLst>
              <a:ext uri="{FF2B5EF4-FFF2-40B4-BE49-F238E27FC236}">
                <a16:creationId xmlns:a16="http://schemas.microsoft.com/office/drawing/2014/main" id="{AD0ABDB5-74A8-0D2A-624C-E8164FA177AB}"/>
              </a:ext>
            </a:extLst>
          </p:cNvPr>
          <p:cNvSpPr/>
          <p:nvPr/>
        </p:nvSpPr>
        <p:spPr>
          <a:xfrm>
            <a:off x="9124444" y="3048774"/>
            <a:ext cx="4218536" cy="36957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104861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Mapped to the rules that matter</a:t>
            </a:r>
            <a:endParaRPr lang="en-US" sz="2025" dirty="0"/>
          </a:p>
        </p:txBody>
      </p:sp>
      <p:sp>
        <p:nvSpPr>
          <p:cNvPr id="31" name="Shape 30">
            <a:extLst>
              <a:ext uri="{FF2B5EF4-FFF2-40B4-BE49-F238E27FC236}">
                <a16:creationId xmlns:a16="http://schemas.microsoft.com/office/drawing/2014/main" id="{9FD008C5-68B1-81CA-E538-690C7CFF5E49}"/>
              </a:ext>
            </a:extLst>
          </p:cNvPr>
          <p:cNvSpPr/>
          <p:nvPr/>
        </p:nvSpPr>
        <p:spPr>
          <a:xfrm>
            <a:off x="8648224" y="3519279"/>
            <a:ext cx="4362688" cy="2580055"/>
          </a:xfrm>
          <a:prstGeom prst="roundRect">
            <a:avLst>
              <a:gd name="adj" fmla="val 6645"/>
            </a:avLst>
          </a:prstGeom>
          <a:solidFill>
            <a:srgbClr val="FFFFFF"/>
          </a:solidFill>
          <a:ln/>
          <a:effectLst>
            <a:outerShdw blurRad="361950" dist="152400" dir="5400000" algn="bl" rotWithShape="0">
              <a:srgbClr val="0A2E3D">
                <a:alpha val="3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32" name="Text 31">
            <a:extLst>
              <a:ext uri="{FF2B5EF4-FFF2-40B4-BE49-F238E27FC236}">
                <a16:creationId xmlns:a16="http://schemas.microsoft.com/office/drawing/2014/main" id="{E4817799-A835-1EE4-8739-849D535CEEF2}"/>
              </a:ext>
            </a:extLst>
          </p:cNvPr>
          <p:cNvSpPr/>
          <p:nvPr/>
        </p:nvSpPr>
        <p:spPr>
          <a:xfrm>
            <a:off x="8914865" y="3747879"/>
            <a:ext cx="838349" cy="3867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0486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CSRD</a:t>
            </a:r>
            <a:endParaRPr lang="en-US" sz="2250" dirty="0"/>
          </a:p>
        </p:txBody>
      </p:sp>
      <p:sp>
        <p:nvSpPr>
          <p:cNvPr id="33" name="Text 32">
            <a:extLst>
              <a:ext uri="{FF2B5EF4-FFF2-40B4-BE49-F238E27FC236}">
                <a16:creationId xmlns:a16="http://schemas.microsoft.com/office/drawing/2014/main" id="{49945452-1939-F8A8-B22E-CE608503291A}"/>
              </a:ext>
            </a:extLst>
          </p:cNvPr>
          <p:cNvSpPr/>
          <p:nvPr/>
        </p:nvSpPr>
        <p:spPr>
          <a:xfrm>
            <a:off x="11482418" y="3773597"/>
            <a:ext cx="1388040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 supported</a:t>
            </a:r>
            <a:endParaRPr lang="en-US" sz="1725" dirty="0"/>
          </a:p>
        </p:txBody>
      </p:sp>
      <p:sp>
        <p:nvSpPr>
          <p:cNvPr id="34" name="Text 33">
            <a:extLst>
              <a:ext uri="{FF2B5EF4-FFF2-40B4-BE49-F238E27FC236}">
                <a16:creationId xmlns:a16="http://schemas.microsoft.com/office/drawing/2014/main" id="{1216839A-C207-B983-6C56-E5700ED682E1}"/>
              </a:ext>
            </a:extLst>
          </p:cNvPr>
          <p:cNvSpPr/>
          <p:nvPr/>
        </p:nvSpPr>
        <p:spPr>
          <a:xfrm>
            <a:off x="8914865" y="4191685"/>
            <a:ext cx="3944289" cy="681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875" dirty="0">
                <a:solidFill>
                  <a:srgbClr val="51666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Report your impact, backed by real measurements.</a:t>
            </a:r>
            <a:endParaRPr lang="en-US" sz="1875" dirty="0"/>
          </a:p>
        </p:txBody>
      </p:sp>
      <p:sp>
        <p:nvSpPr>
          <p:cNvPr id="35" name="Shape 34">
            <a:extLst>
              <a:ext uri="{FF2B5EF4-FFF2-40B4-BE49-F238E27FC236}">
                <a16:creationId xmlns:a16="http://schemas.microsoft.com/office/drawing/2014/main" id="{73C67643-2E71-783B-59EC-1610978A1615}"/>
              </a:ext>
            </a:extLst>
          </p:cNvPr>
          <p:cNvSpPr/>
          <p:nvPr/>
        </p:nvSpPr>
        <p:spPr>
          <a:xfrm>
            <a:off x="13163252" y="3519279"/>
            <a:ext cx="4362778" cy="2580055"/>
          </a:xfrm>
          <a:prstGeom prst="roundRect">
            <a:avLst>
              <a:gd name="adj" fmla="val 6645"/>
            </a:avLst>
          </a:prstGeom>
          <a:solidFill>
            <a:srgbClr val="FFFFFF"/>
          </a:solidFill>
          <a:ln/>
          <a:effectLst>
            <a:outerShdw blurRad="361950" dist="152400" dir="5400000" algn="bl" rotWithShape="0">
              <a:srgbClr val="0A2E3D">
                <a:alpha val="3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36" name="Text 35">
            <a:extLst>
              <a:ext uri="{FF2B5EF4-FFF2-40B4-BE49-F238E27FC236}">
                <a16:creationId xmlns:a16="http://schemas.microsoft.com/office/drawing/2014/main" id="{F7DAAA18-2628-5C20-4C28-FC2811CE3A9E}"/>
              </a:ext>
            </a:extLst>
          </p:cNvPr>
          <p:cNvSpPr/>
          <p:nvPr/>
        </p:nvSpPr>
        <p:spPr>
          <a:xfrm>
            <a:off x="13429893" y="3747879"/>
            <a:ext cx="2032602" cy="3867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0486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EU Taxonomy</a:t>
            </a:r>
            <a:endParaRPr lang="en-US" sz="2250" dirty="0"/>
          </a:p>
        </p:txBody>
      </p:sp>
      <p:sp>
        <p:nvSpPr>
          <p:cNvPr id="37" name="Text 36">
            <a:extLst>
              <a:ext uri="{FF2B5EF4-FFF2-40B4-BE49-F238E27FC236}">
                <a16:creationId xmlns:a16="http://schemas.microsoft.com/office/drawing/2014/main" id="{EE4640A7-B0D9-6E29-73F4-8BB29DE89391}"/>
              </a:ext>
            </a:extLst>
          </p:cNvPr>
          <p:cNvSpPr/>
          <p:nvPr/>
        </p:nvSpPr>
        <p:spPr>
          <a:xfrm>
            <a:off x="15997536" y="3773597"/>
            <a:ext cx="1388040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 supported</a:t>
            </a:r>
            <a:endParaRPr lang="en-US" sz="1725" dirty="0"/>
          </a:p>
        </p:txBody>
      </p:sp>
      <p:sp>
        <p:nvSpPr>
          <p:cNvPr id="38" name="Text 37">
            <a:extLst>
              <a:ext uri="{FF2B5EF4-FFF2-40B4-BE49-F238E27FC236}">
                <a16:creationId xmlns:a16="http://schemas.microsoft.com/office/drawing/2014/main" id="{4980BC3B-AB6A-D88B-3BDC-8A0F8200C332}"/>
              </a:ext>
            </a:extLst>
          </p:cNvPr>
          <p:cNvSpPr/>
          <p:nvPr/>
        </p:nvSpPr>
        <p:spPr>
          <a:xfrm>
            <a:off x="13429893" y="4191685"/>
            <a:ext cx="3944382" cy="681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875" dirty="0">
                <a:solidFill>
                  <a:srgbClr val="51666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Show no major harm, asset by asset.</a:t>
            </a:r>
            <a:endParaRPr lang="en-US" sz="1875" dirty="0"/>
          </a:p>
        </p:txBody>
      </p:sp>
      <p:sp>
        <p:nvSpPr>
          <p:cNvPr id="39" name="Shape 38">
            <a:extLst>
              <a:ext uri="{FF2B5EF4-FFF2-40B4-BE49-F238E27FC236}">
                <a16:creationId xmlns:a16="http://schemas.microsoft.com/office/drawing/2014/main" id="{C9F7852A-E189-39D9-8DEF-2F56836BFCBF}"/>
              </a:ext>
            </a:extLst>
          </p:cNvPr>
          <p:cNvSpPr/>
          <p:nvPr/>
        </p:nvSpPr>
        <p:spPr>
          <a:xfrm>
            <a:off x="8648224" y="6251674"/>
            <a:ext cx="4362688" cy="2580055"/>
          </a:xfrm>
          <a:prstGeom prst="roundRect">
            <a:avLst>
              <a:gd name="adj" fmla="val 6645"/>
            </a:avLst>
          </a:prstGeom>
          <a:solidFill>
            <a:srgbClr val="FFFFFF"/>
          </a:solidFill>
          <a:ln/>
          <a:effectLst>
            <a:outerShdw blurRad="361950" dist="152400" dir="5400000" algn="bl" rotWithShape="0">
              <a:srgbClr val="0A2E3D">
                <a:alpha val="3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40" name="Text 39">
            <a:extLst>
              <a:ext uri="{FF2B5EF4-FFF2-40B4-BE49-F238E27FC236}">
                <a16:creationId xmlns:a16="http://schemas.microsoft.com/office/drawing/2014/main" id="{F6722292-EAD7-67EA-FE5F-F8259E26A221}"/>
              </a:ext>
            </a:extLst>
          </p:cNvPr>
          <p:cNvSpPr/>
          <p:nvPr/>
        </p:nvSpPr>
        <p:spPr>
          <a:xfrm>
            <a:off x="8914865" y="6480274"/>
            <a:ext cx="835581" cy="3867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0486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EUDR</a:t>
            </a:r>
            <a:endParaRPr lang="en-US" sz="2250" dirty="0"/>
          </a:p>
        </p:txBody>
      </p:sp>
      <p:sp>
        <p:nvSpPr>
          <p:cNvPr id="41" name="Text 40">
            <a:extLst>
              <a:ext uri="{FF2B5EF4-FFF2-40B4-BE49-F238E27FC236}">
                <a16:creationId xmlns:a16="http://schemas.microsoft.com/office/drawing/2014/main" id="{7726CB33-296F-0475-55D3-C8BBD6031CA2}"/>
              </a:ext>
            </a:extLst>
          </p:cNvPr>
          <p:cNvSpPr/>
          <p:nvPr/>
        </p:nvSpPr>
        <p:spPr>
          <a:xfrm>
            <a:off x="11482418" y="6505992"/>
            <a:ext cx="1388040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 supported</a:t>
            </a:r>
            <a:endParaRPr lang="en-US" sz="1725" dirty="0"/>
          </a:p>
        </p:txBody>
      </p:sp>
      <p:sp>
        <p:nvSpPr>
          <p:cNvPr id="42" name="Text 41">
            <a:extLst>
              <a:ext uri="{FF2B5EF4-FFF2-40B4-BE49-F238E27FC236}">
                <a16:creationId xmlns:a16="http://schemas.microsoft.com/office/drawing/2014/main" id="{70AC7245-3274-32C4-A833-B40F6AF3B6E1}"/>
              </a:ext>
            </a:extLst>
          </p:cNvPr>
          <p:cNvSpPr/>
          <p:nvPr/>
        </p:nvSpPr>
        <p:spPr>
          <a:xfrm>
            <a:off x="8914865" y="6924080"/>
            <a:ext cx="3944289" cy="681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875" dirty="0">
                <a:solidFill>
                  <a:srgbClr val="51666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Prove your sites are free of deforestation.</a:t>
            </a:r>
            <a:endParaRPr lang="en-US" sz="1875" dirty="0"/>
          </a:p>
        </p:txBody>
      </p:sp>
      <p:sp>
        <p:nvSpPr>
          <p:cNvPr id="43" name="Shape 42">
            <a:extLst>
              <a:ext uri="{FF2B5EF4-FFF2-40B4-BE49-F238E27FC236}">
                <a16:creationId xmlns:a16="http://schemas.microsoft.com/office/drawing/2014/main" id="{B0EB5C8D-2817-E6F0-5714-E66F58F549FE}"/>
              </a:ext>
            </a:extLst>
          </p:cNvPr>
          <p:cNvSpPr/>
          <p:nvPr/>
        </p:nvSpPr>
        <p:spPr>
          <a:xfrm>
            <a:off x="13163252" y="6251674"/>
            <a:ext cx="4362778" cy="2580055"/>
          </a:xfrm>
          <a:prstGeom prst="roundRect">
            <a:avLst>
              <a:gd name="adj" fmla="val 6645"/>
            </a:avLst>
          </a:prstGeom>
          <a:solidFill>
            <a:srgbClr val="FFFFFF"/>
          </a:solidFill>
          <a:ln/>
          <a:effectLst>
            <a:outerShdw blurRad="361950" dist="152400" dir="5400000" algn="bl" rotWithShape="0">
              <a:srgbClr val="0A2E3D">
                <a:alpha val="30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44" name="Text 43">
            <a:extLst>
              <a:ext uri="{FF2B5EF4-FFF2-40B4-BE49-F238E27FC236}">
                <a16:creationId xmlns:a16="http://schemas.microsoft.com/office/drawing/2014/main" id="{5484A99E-D8BF-FE40-0A12-3387B547EE87}"/>
              </a:ext>
            </a:extLst>
          </p:cNvPr>
          <p:cNvSpPr/>
          <p:nvPr/>
        </p:nvSpPr>
        <p:spPr>
          <a:xfrm>
            <a:off x="13429893" y="6480274"/>
            <a:ext cx="1912569" cy="3867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0486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Permit limits</a:t>
            </a:r>
            <a:endParaRPr lang="en-US" sz="2250" dirty="0"/>
          </a:p>
        </p:txBody>
      </p:sp>
      <p:sp>
        <p:nvSpPr>
          <p:cNvPr id="45" name="Text 44">
            <a:extLst>
              <a:ext uri="{FF2B5EF4-FFF2-40B4-BE49-F238E27FC236}">
                <a16:creationId xmlns:a16="http://schemas.microsoft.com/office/drawing/2014/main" id="{049B603F-338D-1585-1C60-4DE2E340FEEB}"/>
              </a:ext>
            </a:extLst>
          </p:cNvPr>
          <p:cNvSpPr/>
          <p:nvPr/>
        </p:nvSpPr>
        <p:spPr>
          <a:xfrm>
            <a:off x="15997536" y="6505992"/>
            <a:ext cx="1388040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 supported</a:t>
            </a:r>
            <a:endParaRPr lang="en-US" sz="1725" dirty="0"/>
          </a:p>
        </p:txBody>
      </p:sp>
      <p:sp>
        <p:nvSpPr>
          <p:cNvPr id="46" name="Text 45">
            <a:extLst>
              <a:ext uri="{FF2B5EF4-FFF2-40B4-BE49-F238E27FC236}">
                <a16:creationId xmlns:a16="http://schemas.microsoft.com/office/drawing/2014/main" id="{3E242C6B-8D5F-617C-1B94-49F2FFBEEF74}"/>
              </a:ext>
            </a:extLst>
          </p:cNvPr>
          <p:cNvSpPr/>
          <p:nvPr/>
        </p:nvSpPr>
        <p:spPr>
          <a:xfrm>
            <a:off x="13429893" y="6924080"/>
            <a:ext cx="3944382" cy="681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1875" dirty="0">
                <a:solidFill>
                  <a:srgbClr val="51666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Check each site against its legal limits.</a:t>
            </a:r>
            <a:endParaRPr lang="en-US" sz="1875" dirty="0"/>
          </a:p>
        </p:txBody>
      </p:sp>
      <p:sp>
        <p:nvSpPr>
          <p:cNvPr id="47" name="Shape 46">
            <a:extLst>
              <a:ext uri="{FF2B5EF4-FFF2-40B4-BE49-F238E27FC236}">
                <a16:creationId xmlns:a16="http://schemas.microsoft.com/office/drawing/2014/main" id="{744A734B-40AB-A594-E924-098D186B19D1}"/>
              </a:ext>
            </a:extLst>
          </p:cNvPr>
          <p:cNvSpPr/>
          <p:nvPr/>
        </p:nvSpPr>
        <p:spPr>
          <a:xfrm>
            <a:off x="761970" y="9041220"/>
            <a:ext cx="16764060" cy="769561"/>
          </a:xfrm>
          <a:prstGeom prst="roundRect">
            <a:avLst>
              <a:gd name="adj" fmla="val 19803"/>
            </a:avLst>
          </a:prstGeom>
          <a:solidFill>
            <a:srgbClr val="8ED97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8" name="Text 47">
            <a:extLst>
              <a:ext uri="{FF2B5EF4-FFF2-40B4-BE49-F238E27FC236}">
                <a16:creationId xmlns:a16="http://schemas.microsoft.com/office/drawing/2014/main" id="{DA3B606C-F37D-D73B-DFF9-BE2E36F32DA9}"/>
              </a:ext>
            </a:extLst>
          </p:cNvPr>
          <p:cNvSpPr/>
          <p:nvPr/>
        </p:nvSpPr>
        <p:spPr>
          <a:xfrm>
            <a:off x="1047720" y="9231690"/>
            <a:ext cx="290245" cy="4267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F5A2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</a:t>
            </a:r>
            <a:endParaRPr lang="en-US" sz="2250" dirty="0"/>
          </a:p>
        </p:txBody>
      </p:sp>
      <p:sp>
        <p:nvSpPr>
          <p:cNvPr id="49" name="Text 48">
            <a:extLst>
              <a:ext uri="{FF2B5EF4-FFF2-40B4-BE49-F238E27FC236}">
                <a16:creationId xmlns:a16="http://schemas.microsoft.com/office/drawing/2014/main" id="{A428498E-6CAF-2DEE-8451-1A48A4F38680}"/>
              </a:ext>
            </a:extLst>
          </p:cNvPr>
          <p:cNvSpPr/>
          <p:nvPr/>
        </p:nvSpPr>
        <p:spPr>
          <a:xfrm>
            <a:off x="1395085" y="9265980"/>
            <a:ext cx="9363135" cy="3581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2E3D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One click writes a report regulators accept, with a clear trail back to the source.</a:t>
            </a:r>
            <a:endParaRPr lang="en-US" sz="1950" dirty="0"/>
          </a:p>
        </p:txBody>
      </p:sp>
    </p:spTree>
    <p:extLst>
      <p:ext uri="{BB962C8B-B14F-4D97-AF65-F5344CB8AC3E}">
        <p14:creationId xmlns:p14="http://schemas.microsoft.com/office/powerpoint/2010/main" val="4258329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1" cy="10287000"/>
          </a:xfrm>
          <a:prstGeom prst="rect">
            <a:avLst/>
          </a:prstGeom>
          <a:gradFill rotWithShape="1">
            <a:gsLst>
              <a:gs pos="0">
                <a:srgbClr val="8ED974">
                  <a:alpha val="18000"/>
                </a:srgbClr>
              </a:gs>
              <a:gs pos="56000">
                <a:srgbClr val="8ED974">
                  <a:alpha val="0"/>
                </a:srgbClr>
              </a:gs>
            </a:gsLst>
            <a:path path="circle">
              <a:fillToRect l="92000" r="8000" b="100000"/>
            </a:path>
          </a:gra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85800" y="419070"/>
            <a:ext cx="9429751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216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PRICING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685800" y="790382"/>
            <a:ext cx="10569834" cy="112609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4200" b="1" kern="0" spc="-84" dirty="0">
                <a:solidFill>
                  <a:srgbClr val="10486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Priced per site, from one place to a </a:t>
            </a:r>
            <a:r>
              <a:rPr lang="en-US" sz="4200" b="1" kern="0" spc="-84" dirty="0">
                <a:solidFill>
                  <a:srgbClr val="2F7D34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whole portfolio.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11818620" y="476220"/>
            <a:ext cx="5783581" cy="1466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n-US" sz="1875" dirty="0">
                <a:solidFill>
                  <a:srgbClr val="51666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Free data and light computing keep our costs low, so cover grows with your portfolio instead of fighting it.</a:t>
            </a:r>
            <a:endParaRPr lang="en-US" sz="1875" dirty="0"/>
          </a:p>
        </p:txBody>
      </p:sp>
      <p:sp>
        <p:nvSpPr>
          <p:cNvPr id="6" name="Shape 4"/>
          <p:cNvSpPr/>
          <p:nvPr/>
        </p:nvSpPr>
        <p:spPr>
          <a:xfrm>
            <a:off x="685800" y="1842284"/>
            <a:ext cx="16916401" cy="8273266"/>
          </a:xfrm>
          <a:prstGeom prst="roundRect">
            <a:avLst>
              <a:gd name="adj" fmla="val 2961"/>
            </a:avLst>
          </a:prstGeom>
          <a:solidFill>
            <a:srgbClr val="FFFFFF"/>
          </a:solidFill>
          <a:ln/>
          <a:effectLst>
            <a:outerShdw blurRad="609600" dist="285750" dir="5400000" algn="bl" rotWithShape="0">
              <a:srgbClr val="0A2E3D">
                <a:alpha val="34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990570" y="3316665"/>
            <a:ext cx="2741307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kern="0" spc="180" dirty="0">
                <a:solidFill>
                  <a:srgbClr val="51666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WHAT IS INCLUDED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534973" y="2089904"/>
            <a:ext cx="3544898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51666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Single sites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534973" y="2406104"/>
            <a:ext cx="3544898" cy="472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0A2E3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Starter</a:t>
            </a:r>
            <a:endParaRPr lang="en-US" sz="2850" dirty="0"/>
          </a:p>
        </p:txBody>
      </p:sp>
      <p:sp>
        <p:nvSpPr>
          <p:cNvPr id="10" name="Text 8"/>
          <p:cNvSpPr/>
          <p:nvPr/>
        </p:nvSpPr>
        <p:spPr>
          <a:xfrm>
            <a:off x="6534973" y="2897594"/>
            <a:ext cx="3544898" cy="4495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10486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€6,000</a:t>
            </a:r>
            <a:r>
              <a:rPr lang="en-US" sz="1650" dirty="0">
                <a:solidFill>
                  <a:srgbClr val="51666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/yr</a:t>
            </a:r>
            <a:endParaRPr lang="en-US" sz="2700" dirty="0"/>
          </a:p>
        </p:txBody>
      </p:sp>
      <p:sp>
        <p:nvSpPr>
          <p:cNvPr id="11" name="Shape 9"/>
          <p:cNvSpPr/>
          <p:nvPr/>
        </p:nvSpPr>
        <p:spPr>
          <a:xfrm>
            <a:off x="10166361" y="1842284"/>
            <a:ext cx="3717876" cy="2019181"/>
          </a:xfrm>
          <a:prstGeom prst="rect">
            <a:avLst/>
          </a:prstGeom>
          <a:solidFill>
            <a:srgbClr val="0A2E3D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Shape 10"/>
          <p:cNvSpPr/>
          <p:nvPr/>
        </p:nvSpPr>
        <p:spPr>
          <a:xfrm>
            <a:off x="11088975" y="1975604"/>
            <a:ext cx="1872556" cy="369510"/>
          </a:xfrm>
          <a:prstGeom prst="roundRect">
            <a:avLst>
              <a:gd name="adj" fmla="val 50000"/>
            </a:avLst>
          </a:prstGeom>
          <a:solidFill>
            <a:srgbClr val="8ED97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3" name="Text 11"/>
          <p:cNvSpPr/>
          <p:nvPr/>
        </p:nvSpPr>
        <p:spPr>
          <a:xfrm>
            <a:off x="11203275" y="2023229"/>
            <a:ext cx="1643956" cy="31236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650" b="1" kern="0" spc="83" dirty="0">
                <a:solidFill>
                  <a:srgbClr val="1F5A2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MOST CHOSEN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10252849" y="2375654"/>
            <a:ext cx="3544898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8ED97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Operators · insurers · lenders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252849" y="2691854"/>
            <a:ext cx="3544898" cy="472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F4F1E8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Regional</a:t>
            </a:r>
            <a:endParaRPr lang="en-US" sz="2850" dirty="0"/>
          </a:p>
        </p:txBody>
      </p:sp>
      <p:sp>
        <p:nvSpPr>
          <p:cNvPr id="16" name="Text 14"/>
          <p:cNvSpPr/>
          <p:nvPr/>
        </p:nvSpPr>
        <p:spPr>
          <a:xfrm>
            <a:off x="10252849" y="3183344"/>
            <a:ext cx="3544898" cy="4495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4F1E8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€60,000</a:t>
            </a:r>
            <a:r>
              <a:rPr lang="en-US" sz="1650" dirty="0">
                <a:solidFill>
                  <a:srgbClr val="F4F1E8">
                    <a:alpha val="66000"/>
                  </a:srgbClr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/yr</a:t>
            </a:r>
            <a:endParaRPr lang="en-US" sz="2700" dirty="0"/>
          </a:p>
        </p:txBody>
      </p:sp>
      <p:sp>
        <p:nvSpPr>
          <p:cNvPr id="17" name="Text 15"/>
          <p:cNvSpPr/>
          <p:nvPr/>
        </p:nvSpPr>
        <p:spPr>
          <a:xfrm>
            <a:off x="13970724" y="2089904"/>
            <a:ext cx="3544898" cy="3352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51666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Global portfolios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3970724" y="2406104"/>
            <a:ext cx="3544898" cy="472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0A2E3D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Global</a:t>
            </a:r>
            <a:endParaRPr lang="en-US" sz="2850" dirty="0"/>
          </a:p>
        </p:txBody>
      </p:sp>
      <p:sp>
        <p:nvSpPr>
          <p:cNvPr id="19" name="Text 17"/>
          <p:cNvSpPr/>
          <p:nvPr/>
        </p:nvSpPr>
        <p:spPr>
          <a:xfrm>
            <a:off x="13970724" y="2897594"/>
            <a:ext cx="3544898" cy="4495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10486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€150,000</a:t>
            </a:r>
            <a:r>
              <a:rPr lang="en-US" sz="1650" dirty="0">
                <a:solidFill>
                  <a:srgbClr val="51666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/yr</a:t>
            </a:r>
            <a:endParaRPr lang="en-US" sz="2700" dirty="0"/>
          </a:p>
        </p:txBody>
      </p:sp>
      <p:sp>
        <p:nvSpPr>
          <p:cNvPr id="20" name="Shape 18"/>
          <p:cNvSpPr/>
          <p:nvPr/>
        </p:nvSpPr>
        <p:spPr>
          <a:xfrm>
            <a:off x="685800" y="3861465"/>
            <a:ext cx="16916401" cy="9525"/>
          </a:xfrm>
          <a:prstGeom prst="rect">
            <a:avLst/>
          </a:prstGeom>
          <a:solidFill>
            <a:srgbClr val="0A2E3D">
              <a:alpha val="12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1" name="Text 19"/>
          <p:cNvSpPr/>
          <p:nvPr/>
        </p:nvSpPr>
        <p:spPr>
          <a:xfrm>
            <a:off x="990600" y="4030057"/>
            <a:ext cx="5325965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0A2E3D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Portfolio map and scores</a:t>
            </a:r>
            <a:endParaRPr lang="en-US" sz="1950" dirty="0"/>
          </a:p>
        </p:txBody>
      </p:sp>
      <p:sp>
        <p:nvSpPr>
          <p:cNvPr id="22" name="Text 20"/>
          <p:cNvSpPr/>
          <p:nvPr/>
        </p:nvSpPr>
        <p:spPr>
          <a:xfrm>
            <a:off x="6392717" y="4010055"/>
            <a:ext cx="3829412" cy="39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</a:t>
            </a:r>
            <a:endParaRPr lang="en-US" sz="2100" dirty="0"/>
          </a:p>
        </p:txBody>
      </p:sp>
      <p:sp>
        <p:nvSpPr>
          <p:cNvPr id="23" name="Shape 21"/>
          <p:cNvSpPr/>
          <p:nvPr/>
        </p:nvSpPr>
        <p:spPr>
          <a:xfrm>
            <a:off x="10166361" y="3867180"/>
            <a:ext cx="3717876" cy="645795"/>
          </a:xfrm>
          <a:prstGeom prst="rect">
            <a:avLst/>
          </a:prstGeom>
          <a:solidFill>
            <a:srgbClr val="104861">
              <a:alpha val="5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4" name="Text 22"/>
          <p:cNvSpPr/>
          <p:nvPr/>
        </p:nvSpPr>
        <p:spPr>
          <a:xfrm>
            <a:off x="10110593" y="4010055"/>
            <a:ext cx="3829412" cy="39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</a:t>
            </a:r>
            <a:endParaRPr lang="en-US" sz="2100" dirty="0"/>
          </a:p>
        </p:txBody>
      </p:sp>
      <p:sp>
        <p:nvSpPr>
          <p:cNvPr id="25" name="Text 23"/>
          <p:cNvSpPr/>
          <p:nvPr/>
        </p:nvSpPr>
        <p:spPr>
          <a:xfrm>
            <a:off x="13828468" y="4010055"/>
            <a:ext cx="3829412" cy="39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</a:t>
            </a:r>
            <a:endParaRPr lang="en-US" sz="2100" dirty="0"/>
          </a:p>
        </p:txBody>
      </p:sp>
      <p:sp>
        <p:nvSpPr>
          <p:cNvPr id="26" name="Shape 24"/>
          <p:cNvSpPr/>
          <p:nvPr/>
        </p:nvSpPr>
        <p:spPr>
          <a:xfrm>
            <a:off x="685800" y="4512975"/>
            <a:ext cx="16916401" cy="9525"/>
          </a:xfrm>
          <a:prstGeom prst="rect">
            <a:avLst/>
          </a:prstGeom>
          <a:solidFill>
            <a:srgbClr val="0A2E3D">
              <a:alpha val="12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7" name="Text 25"/>
          <p:cNvSpPr/>
          <p:nvPr/>
        </p:nvSpPr>
        <p:spPr>
          <a:xfrm>
            <a:off x="990600" y="4681568"/>
            <a:ext cx="5325965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0A2E3D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Standard reports and email alerts</a:t>
            </a:r>
            <a:endParaRPr lang="en-US" sz="1950" dirty="0"/>
          </a:p>
        </p:txBody>
      </p:sp>
      <p:sp>
        <p:nvSpPr>
          <p:cNvPr id="28" name="Text 26"/>
          <p:cNvSpPr/>
          <p:nvPr/>
        </p:nvSpPr>
        <p:spPr>
          <a:xfrm>
            <a:off x="6392717" y="4661565"/>
            <a:ext cx="3829412" cy="39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</a:t>
            </a:r>
            <a:endParaRPr lang="en-US" sz="2100" dirty="0"/>
          </a:p>
        </p:txBody>
      </p:sp>
      <p:sp>
        <p:nvSpPr>
          <p:cNvPr id="29" name="Shape 27"/>
          <p:cNvSpPr/>
          <p:nvPr/>
        </p:nvSpPr>
        <p:spPr>
          <a:xfrm>
            <a:off x="10166361" y="4518690"/>
            <a:ext cx="3717876" cy="645795"/>
          </a:xfrm>
          <a:prstGeom prst="rect">
            <a:avLst/>
          </a:prstGeom>
          <a:solidFill>
            <a:srgbClr val="104861">
              <a:alpha val="5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0" name="Text 28"/>
          <p:cNvSpPr/>
          <p:nvPr/>
        </p:nvSpPr>
        <p:spPr>
          <a:xfrm>
            <a:off x="10110593" y="4661565"/>
            <a:ext cx="3829412" cy="39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</a:t>
            </a:r>
            <a:endParaRPr lang="en-US" sz="2100" dirty="0"/>
          </a:p>
        </p:txBody>
      </p:sp>
      <p:sp>
        <p:nvSpPr>
          <p:cNvPr id="31" name="Text 29"/>
          <p:cNvSpPr/>
          <p:nvPr/>
        </p:nvSpPr>
        <p:spPr>
          <a:xfrm>
            <a:off x="13828468" y="4661565"/>
            <a:ext cx="3829412" cy="39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</a:t>
            </a:r>
            <a:endParaRPr lang="en-US" sz="2100" dirty="0"/>
          </a:p>
        </p:txBody>
      </p:sp>
      <p:sp>
        <p:nvSpPr>
          <p:cNvPr id="32" name="Shape 30"/>
          <p:cNvSpPr/>
          <p:nvPr/>
        </p:nvSpPr>
        <p:spPr>
          <a:xfrm>
            <a:off x="685800" y="5164485"/>
            <a:ext cx="16916401" cy="9525"/>
          </a:xfrm>
          <a:prstGeom prst="rect">
            <a:avLst/>
          </a:prstGeom>
          <a:solidFill>
            <a:srgbClr val="0A2E3D">
              <a:alpha val="12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3" name="Text 31"/>
          <p:cNvSpPr/>
          <p:nvPr/>
        </p:nvSpPr>
        <p:spPr>
          <a:xfrm>
            <a:off x="990600" y="5333077"/>
            <a:ext cx="5325965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0A2E3D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Monthly updates and alerts</a:t>
            </a:r>
            <a:endParaRPr lang="en-US" sz="1950" dirty="0"/>
          </a:p>
        </p:txBody>
      </p:sp>
      <p:sp>
        <p:nvSpPr>
          <p:cNvPr id="34" name="Text 32"/>
          <p:cNvSpPr/>
          <p:nvPr/>
        </p:nvSpPr>
        <p:spPr>
          <a:xfrm>
            <a:off x="6392717" y="5318790"/>
            <a:ext cx="3829412" cy="3867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dirty="0">
                <a:solidFill>
                  <a:srgbClr val="BBB4A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–</a:t>
            </a:r>
            <a:endParaRPr lang="en-US" sz="2100" dirty="0"/>
          </a:p>
        </p:txBody>
      </p:sp>
      <p:sp>
        <p:nvSpPr>
          <p:cNvPr id="35" name="Shape 33"/>
          <p:cNvSpPr/>
          <p:nvPr/>
        </p:nvSpPr>
        <p:spPr>
          <a:xfrm>
            <a:off x="10166361" y="5170200"/>
            <a:ext cx="3717876" cy="645795"/>
          </a:xfrm>
          <a:prstGeom prst="rect">
            <a:avLst/>
          </a:prstGeom>
          <a:solidFill>
            <a:srgbClr val="104861">
              <a:alpha val="5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6" name="Text 34"/>
          <p:cNvSpPr/>
          <p:nvPr/>
        </p:nvSpPr>
        <p:spPr>
          <a:xfrm>
            <a:off x="10110593" y="5313075"/>
            <a:ext cx="3829412" cy="39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</a:t>
            </a:r>
            <a:endParaRPr lang="en-US" sz="2100" dirty="0"/>
          </a:p>
        </p:txBody>
      </p:sp>
      <p:sp>
        <p:nvSpPr>
          <p:cNvPr id="37" name="Text 35"/>
          <p:cNvSpPr/>
          <p:nvPr/>
        </p:nvSpPr>
        <p:spPr>
          <a:xfrm>
            <a:off x="13828468" y="5313075"/>
            <a:ext cx="3829412" cy="39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</a:t>
            </a:r>
            <a:endParaRPr lang="en-US" sz="2100" dirty="0"/>
          </a:p>
        </p:txBody>
      </p:sp>
      <p:sp>
        <p:nvSpPr>
          <p:cNvPr id="38" name="Shape 36"/>
          <p:cNvSpPr/>
          <p:nvPr/>
        </p:nvSpPr>
        <p:spPr>
          <a:xfrm>
            <a:off x="685800" y="5815995"/>
            <a:ext cx="16916401" cy="9525"/>
          </a:xfrm>
          <a:prstGeom prst="rect">
            <a:avLst/>
          </a:prstGeom>
          <a:solidFill>
            <a:srgbClr val="0A2E3D">
              <a:alpha val="12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9" name="Text 37"/>
          <p:cNvSpPr/>
          <p:nvPr/>
        </p:nvSpPr>
        <p:spPr>
          <a:xfrm>
            <a:off x="990600" y="5984588"/>
            <a:ext cx="5325965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0A2E3D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Report packs for regulators</a:t>
            </a:r>
            <a:endParaRPr lang="en-US" sz="1950" dirty="0"/>
          </a:p>
        </p:txBody>
      </p:sp>
      <p:sp>
        <p:nvSpPr>
          <p:cNvPr id="40" name="Text 38"/>
          <p:cNvSpPr/>
          <p:nvPr/>
        </p:nvSpPr>
        <p:spPr>
          <a:xfrm>
            <a:off x="6392717" y="5970300"/>
            <a:ext cx="3829412" cy="3867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dirty="0">
                <a:solidFill>
                  <a:srgbClr val="BBB4A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–</a:t>
            </a:r>
            <a:endParaRPr lang="en-US" sz="2100" dirty="0"/>
          </a:p>
        </p:txBody>
      </p:sp>
      <p:sp>
        <p:nvSpPr>
          <p:cNvPr id="41" name="Shape 39"/>
          <p:cNvSpPr/>
          <p:nvPr/>
        </p:nvSpPr>
        <p:spPr>
          <a:xfrm>
            <a:off x="10166361" y="5821710"/>
            <a:ext cx="3717876" cy="645795"/>
          </a:xfrm>
          <a:prstGeom prst="rect">
            <a:avLst/>
          </a:prstGeom>
          <a:solidFill>
            <a:srgbClr val="104861">
              <a:alpha val="5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2" name="Text 40"/>
          <p:cNvSpPr/>
          <p:nvPr/>
        </p:nvSpPr>
        <p:spPr>
          <a:xfrm>
            <a:off x="10110593" y="5964585"/>
            <a:ext cx="3829412" cy="39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</a:t>
            </a:r>
            <a:endParaRPr lang="en-US" sz="2100" dirty="0"/>
          </a:p>
        </p:txBody>
      </p:sp>
      <p:sp>
        <p:nvSpPr>
          <p:cNvPr id="43" name="Text 41"/>
          <p:cNvSpPr/>
          <p:nvPr/>
        </p:nvSpPr>
        <p:spPr>
          <a:xfrm>
            <a:off x="13828468" y="5964585"/>
            <a:ext cx="3829412" cy="39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</a:t>
            </a:r>
            <a:endParaRPr lang="en-US" sz="2100" dirty="0"/>
          </a:p>
        </p:txBody>
      </p:sp>
      <p:sp>
        <p:nvSpPr>
          <p:cNvPr id="44" name="Shape 42"/>
          <p:cNvSpPr/>
          <p:nvPr/>
        </p:nvSpPr>
        <p:spPr>
          <a:xfrm>
            <a:off x="685800" y="6467505"/>
            <a:ext cx="16916401" cy="9525"/>
          </a:xfrm>
          <a:prstGeom prst="rect">
            <a:avLst/>
          </a:prstGeom>
          <a:solidFill>
            <a:srgbClr val="0A2E3D">
              <a:alpha val="12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5" name="Text 43"/>
          <p:cNvSpPr/>
          <p:nvPr/>
        </p:nvSpPr>
        <p:spPr>
          <a:xfrm>
            <a:off x="990600" y="6636097"/>
            <a:ext cx="5325965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0A2E3D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AI analyst and API</a:t>
            </a:r>
            <a:endParaRPr lang="en-US" sz="1950" dirty="0"/>
          </a:p>
        </p:txBody>
      </p:sp>
      <p:sp>
        <p:nvSpPr>
          <p:cNvPr id="46" name="Text 44"/>
          <p:cNvSpPr/>
          <p:nvPr/>
        </p:nvSpPr>
        <p:spPr>
          <a:xfrm>
            <a:off x="6392717" y="6621810"/>
            <a:ext cx="3829412" cy="3867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dirty="0">
                <a:solidFill>
                  <a:srgbClr val="BBB4A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–</a:t>
            </a:r>
            <a:endParaRPr lang="en-US" sz="2100" dirty="0"/>
          </a:p>
        </p:txBody>
      </p:sp>
      <p:sp>
        <p:nvSpPr>
          <p:cNvPr id="47" name="Shape 45"/>
          <p:cNvSpPr/>
          <p:nvPr/>
        </p:nvSpPr>
        <p:spPr>
          <a:xfrm>
            <a:off x="10166361" y="6473220"/>
            <a:ext cx="3717876" cy="645795"/>
          </a:xfrm>
          <a:prstGeom prst="rect">
            <a:avLst/>
          </a:prstGeom>
          <a:solidFill>
            <a:srgbClr val="104861">
              <a:alpha val="5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48" name="Text 46"/>
          <p:cNvSpPr/>
          <p:nvPr/>
        </p:nvSpPr>
        <p:spPr>
          <a:xfrm>
            <a:off x="10110593" y="6616095"/>
            <a:ext cx="3829412" cy="39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</a:t>
            </a:r>
            <a:endParaRPr lang="en-US" sz="2100" dirty="0"/>
          </a:p>
        </p:txBody>
      </p:sp>
      <p:sp>
        <p:nvSpPr>
          <p:cNvPr id="49" name="Text 47"/>
          <p:cNvSpPr/>
          <p:nvPr/>
        </p:nvSpPr>
        <p:spPr>
          <a:xfrm>
            <a:off x="13828468" y="6616095"/>
            <a:ext cx="3829412" cy="39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</a:t>
            </a:r>
            <a:endParaRPr lang="en-US" sz="2100" dirty="0"/>
          </a:p>
        </p:txBody>
      </p:sp>
      <p:sp>
        <p:nvSpPr>
          <p:cNvPr id="50" name="Shape 48"/>
          <p:cNvSpPr/>
          <p:nvPr/>
        </p:nvSpPr>
        <p:spPr>
          <a:xfrm>
            <a:off x="685800" y="7119015"/>
            <a:ext cx="16916401" cy="9525"/>
          </a:xfrm>
          <a:prstGeom prst="rect">
            <a:avLst/>
          </a:prstGeom>
          <a:solidFill>
            <a:srgbClr val="0A2E3D">
              <a:alpha val="12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1" name="Text 49"/>
          <p:cNvSpPr/>
          <p:nvPr/>
        </p:nvSpPr>
        <p:spPr>
          <a:xfrm>
            <a:off x="990600" y="7287607"/>
            <a:ext cx="5325965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0A2E3D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Unlimited sites</a:t>
            </a:r>
            <a:endParaRPr lang="en-US" sz="1950" dirty="0"/>
          </a:p>
        </p:txBody>
      </p:sp>
      <p:sp>
        <p:nvSpPr>
          <p:cNvPr id="52" name="Text 50"/>
          <p:cNvSpPr/>
          <p:nvPr/>
        </p:nvSpPr>
        <p:spPr>
          <a:xfrm>
            <a:off x="6392717" y="7273320"/>
            <a:ext cx="3829412" cy="3867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dirty="0">
                <a:solidFill>
                  <a:srgbClr val="BBB4A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–</a:t>
            </a:r>
            <a:endParaRPr lang="en-US" sz="2100" dirty="0"/>
          </a:p>
        </p:txBody>
      </p:sp>
      <p:sp>
        <p:nvSpPr>
          <p:cNvPr id="53" name="Shape 51"/>
          <p:cNvSpPr/>
          <p:nvPr/>
        </p:nvSpPr>
        <p:spPr>
          <a:xfrm>
            <a:off x="10166361" y="7130445"/>
            <a:ext cx="3717876" cy="634365"/>
          </a:xfrm>
          <a:prstGeom prst="rect">
            <a:avLst/>
          </a:prstGeom>
          <a:solidFill>
            <a:srgbClr val="104861">
              <a:alpha val="5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4" name="Text 52"/>
          <p:cNvSpPr/>
          <p:nvPr/>
        </p:nvSpPr>
        <p:spPr>
          <a:xfrm>
            <a:off x="10110593" y="7273320"/>
            <a:ext cx="3829412" cy="3867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dirty="0">
                <a:solidFill>
                  <a:srgbClr val="BBB4A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–</a:t>
            </a:r>
            <a:endParaRPr lang="en-US" sz="2100" dirty="0"/>
          </a:p>
        </p:txBody>
      </p:sp>
      <p:sp>
        <p:nvSpPr>
          <p:cNvPr id="55" name="Text 53"/>
          <p:cNvSpPr/>
          <p:nvPr/>
        </p:nvSpPr>
        <p:spPr>
          <a:xfrm>
            <a:off x="13828468" y="7267605"/>
            <a:ext cx="3829412" cy="39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</a:t>
            </a:r>
            <a:endParaRPr lang="en-US" sz="2100" dirty="0"/>
          </a:p>
        </p:txBody>
      </p:sp>
      <p:sp>
        <p:nvSpPr>
          <p:cNvPr id="56" name="Shape 54"/>
          <p:cNvSpPr/>
          <p:nvPr/>
        </p:nvSpPr>
        <p:spPr>
          <a:xfrm>
            <a:off x="685800" y="7770525"/>
            <a:ext cx="16916401" cy="9525"/>
          </a:xfrm>
          <a:prstGeom prst="rect">
            <a:avLst/>
          </a:prstGeom>
          <a:solidFill>
            <a:srgbClr val="0A2E3D">
              <a:alpha val="12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7" name="Text 55"/>
          <p:cNvSpPr/>
          <p:nvPr/>
        </p:nvSpPr>
        <p:spPr>
          <a:xfrm>
            <a:off x="990600" y="7939118"/>
            <a:ext cx="5325965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0A2E3D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Supply chain tracking</a:t>
            </a:r>
            <a:endParaRPr lang="en-US" sz="1950" dirty="0"/>
          </a:p>
        </p:txBody>
      </p:sp>
      <p:sp>
        <p:nvSpPr>
          <p:cNvPr id="58" name="Text 56"/>
          <p:cNvSpPr/>
          <p:nvPr/>
        </p:nvSpPr>
        <p:spPr>
          <a:xfrm>
            <a:off x="6392717" y="7924830"/>
            <a:ext cx="3829412" cy="3867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dirty="0">
                <a:solidFill>
                  <a:srgbClr val="BBB4A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–</a:t>
            </a:r>
            <a:endParaRPr lang="en-US" sz="2100" dirty="0"/>
          </a:p>
        </p:txBody>
      </p:sp>
      <p:sp>
        <p:nvSpPr>
          <p:cNvPr id="59" name="Shape 57"/>
          <p:cNvSpPr/>
          <p:nvPr/>
        </p:nvSpPr>
        <p:spPr>
          <a:xfrm>
            <a:off x="10166361" y="7781955"/>
            <a:ext cx="3717876" cy="634365"/>
          </a:xfrm>
          <a:prstGeom prst="rect">
            <a:avLst/>
          </a:prstGeom>
          <a:solidFill>
            <a:srgbClr val="104861">
              <a:alpha val="5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0" name="Text 58"/>
          <p:cNvSpPr/>
          <p:nvPr/>
        </p:nvSpPr>
        <p:spPr>
          <a:xfrm>
            <a:off x="10110593" y="7924830"/>
            <a:ext cx="3829412" cy="3867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dirty="0">
                <a:solidFill>
                  <a:srgbClr val="BBB4A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–</a:t>
            </a:r>
            <a:endParaRPr lang="en-US" sz="2100" dirty="0"/>
          </a:p>
        </p:txBody>
      </p:sp>
      <p:sp>
        <p:nvSpPr>
          <p:cNvPr id="61" name="Text 59"/>
          <p:cNvSpPr/>
          <p:nvPr/>
        </p:nvSpPr>
        <p:spPr>
          <a:xfrm>
            <a:off x="13828468" y="7919115"/>
            <a:ext cx="3829412" cy="39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</a:t>
            </a:r>
            <a:endParaRPr lang="en-US" sz="2100" dirty="0"/>
          </a:p>
        </p:txBody>
      </p:sp>
      <p:sp>
        <p:nvSpPr>
          <p:cNvPr id="62" name="Shape 60"/>
          <p:cNvSpPr/>
          <p:nvPr/>
        </p:nvSpPr>
        <p:spPr>
          <a:xfrm>
            <a:off x="685800" y="8422035"/>
            <a:ext cx="16916401" cy="9525"/>
          </a:xfrm>
          <a:prstGeom prst="rect">
            <a:avLst/>
          </a:prstGeom>
          <a:solidFill>
            <a:srgbClr val="0A2E3D">
              <a:alpha val="12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3" name="Text 61"/>
          <p:cNvSpPr/>
          <p:nvPr/>
        </p:nvSpPr>
        <p:spPr>
          <a:xfrm>
            <a:off x="990600" y="8590627"/>
            <a:ext cx="5325965" cy="3581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dirty="0">
                <a:solidFill>
                  <a:srgbClr val="0A2E3D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A dedicated engineer</a:t>
            </a:r>
            <a:endParaRPr lang="en-US" sz="1950" dirty="0"/>
          </a:p>
        </p:txBody>
      </p:sp>
      <p:sp>
        <p:nvSpPr>
          <p:cNvPr id="64" name="Text 62"/>
          <p:cNvSpPr/>
          <p:nvPr/>
        </p:nvSpPr>
        <p:spPr>
          <a:xfrm>
            <a:off x="6392717" y="8576340"/>
            <a:ext cx="3829412" cy="3867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dirty="0">
                <a:solidFill>
                  <a:srgbClr val="BBB4A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–</a:t>
            </a:r>
            <a:endParaRPr lang="en-US" sz="2100" dirty="0"/>
          </a:p>
        </p:txBody>
      </p:sp>
      <p:sp>
        <p:nvSpPr>
          <p:cNvPr id="65" name="Shape 63"/>
          <p:cNvSpPr/>
          <p:nvPr/>
        </p:nvSpPr>
        <p:spPr>
          <a:xfrm>
            <a:off x="10166361" y="8433465"/>
            <a:ext cx="3717876" cy="634365"/>
          </a:xfrm>
          <a:prstGeom prst="rect">
            <a:avLst/>
          </a:prstGeom>
          <a:solidFill>
            <a:srgbClr val="104861">
              <a:alpha val="5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6" name="Text 64"/>
          <p:cNvSpPr/>
          <p:nvPr/>
        </p:nvSpPr>
        <p:spPr>
          <a:xfrm>
            <a:off x="10110593" y="8576340"/>
            <a:ext cx="3829412" cy="3867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dirty="0">
                <a:solidFill>
                  <a:srgbClr val="BBB4A6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–</a:t>
            </a:r>
            <a:endParaRPr lang="en-US" sz="2100" dirty="0"/>
          </a:p>
        </p:txBody>
      </p:sp>
      <p:sp>
        <p:nvSpPr>
          <p:cNvPr id="67" name="Text 65"/>
          <p:cNvSpPr/>
          <p:nvPr/>
        </p:nvSpPr>
        <p:spPr>
          <a:xfrm>
            <a:off x="13828468" y="8570625"/>
            <a:ext cx="3829412" cy="3981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F7D34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✓</a:t>
            </a:r>
            <a:endParaRPr lang="en-US" sz="2100" dirty="0"/>
          </a:p>
        </p:txBody>
      </p:sp>
      <p:sp>
        <p:nvSpPr>
          <p:cNvPr id="68" name="Shape 66"/>
          <p:cNvSpPr/>
          <p:nvPr/>
        </p:nvSpPr>
        <p:spPr>
          <a:xfrm>
            <a:off x="685800" y="9073545"/>
            <a:ext cx="16916401" cy="9525"/>
          </a:xfrm>
          <a:prstGeom prst="rect">
            <a:avLst/>
          </a:prstGeom>
          <a:solidFill>
            <a:srgbClr val="0A2E3D">
              <a:alpha val="12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9" name="Text 67"/>
          <p:cNvSpPr/>
          <p:nvPr/>
        </p:nvSpPr>
        <p:spPr>
          <a:xfrm>
            <a:off x="990600" y="9399241"/>
            <a:ext cx="5325965" cy="3352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51666E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Open data in. Evidence out.</a:t>
            </a:r>
            <a:endParaRPr lang="en-US" sz="1800" dirty="0"/>
          </a:p>
        </p:txBody>
      </p:sp>
      <p:sp>
        <p:nvSpPr>
          <p:cNvPr id="70" name="Shape 68"/>
          <p:cNvSpPr/>
          <p:nvPr/>
        </p:nvSpPr>
        <p:spPr>
          <a:xfrm>
            <a:off x="7290108" y="9269730"/>
            <a:ext cx="2034629" cy="556141"/>
          </a:xfrm>
          <a:prstGeom prst="roundRect">
            <a:avLst>
              <a:gd name="adj" fmla="val 50000"/>
            </a:avLst>
          </a:prstGeom>
          <a:solidFill>
            <a:srgbClr val="10486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1" name="Text 69"/>
          <p:cNvSpPr/>
          <p:nvPr/>
        </p:nvSpPr>
        <p:spPr>
          <a:xfrm>
            <a:off x="7537758" y="9393555"/>
            <a:ext cx="1615529" cy="346591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4F1E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Get started →</a:t>
            </a:r>
            <a:endParaRPr lang="en-US" sz="1875" dirty="0"/>
          </a:p>
        </p:txBody>
      </p:sp>
      <p:sp>
        <p:nvSpPr>
          <p:cNvPr id="72" name="Shape 70"/>
          <p:cNvSpPr/>
          <p:nvPr/>
        </p:nvSpPr>
        <p:spPr>
          <a:xfrm>
            <a:off x="10166361" y="9079260"/>
            <a:ext cx="3717876" cy="996523"/>
          </a:xfrm>
          <a:prstGeom prst="rect">
            <a:avLst/>
          </a:prstGeom>
          <a:solidFill>
            <a:srgbClr val="104861">
              <a:alpha val="5000"/>
            </a:srgbClr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3" name="Shape 71"/>
          <p:cNvSpPr/>
          <p:nvPr/>
        </p:nvSpPr>
        <p:spPr>
          <a:xfrm>
            <a:off x="11007984" y="9269730"/>
            <a:ext cx="2034629" cy="556141"/>
          </a:xfrm>
          <a:prstGeom prst="roundRect">
            <a:avLst>
              <a:gd name="adj" fmla="val 50000"/>
            </a:avLst>
          </a:prstGeom>
          <a:solidFill>
            <a:srgbClr val="8ED974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4" name="Text 72"/>
          <p:cNvSpPr/>
          <p:nvPr/>
        </p:nvSpPr>
        <p:spPr>
          <a:xfrm>
            <a:off x="11255634" y="9393555"/>
            <a:ext cx="1615529" cy="346591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A2E3D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Get started →</a:t>
            </a:r>
            <a:endParaRPr lang="en-US" sz="1875" dirty="0"/>
          </a:p>
        </p:txBody>
      </p:sp>
      <p:sp>
        <p:nvSpPr>
          <p:cNvPr id="75" name="Shape 73"/>
          <p:cNvSpPr/>
          <p:nvPr/>
        </p:nvSpPr>
        <p:spPr>
          <a:xfrm>
            <a:off x="14725859" y="9269730"/>
            <a:ext cx="2034629" cy="556141"/>
          </a:xfrm>
          <a:prstGeom prst="roundRect">
            <a:avLst>
              <a:gd name="adj" fmla="val 50000"/>
            </a:avLst>
          </a:prstGeom>
          <a:solidFill>
            <a:srgbClr val="10486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6" name="Text 74"/>
          <p:cNvSpPr/>
          <p:nvPr/>
        </p:nvSpPr>
        <p:spPr>
          <a:xfrm>
            <a:off x="14973509" y="9393555"/>
            <a:ext cx="1615529" cy="346591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4F1E8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Get started →</a:t>
            </a:r>
            <a:endParaRPr lang="en-US" sz="18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833</Words>
  <Application>Microsoft Office PowerPoint</Application>
  <PresentationFormat>Personalizado</PresentationFormat>
  <Paragraphs>152</Paragraphs>
  <Slides>6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Bricolage Grotesque</vt:lpstr>
      <vt:lpstr>IBM Plex Mono</vt:lpstr>
      <vt:lpstr>IBM Plex Sans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Michael Cebral Lopez</cp:lastModifiedBy>
  <cp:revision>5</cp:revision>
  <dcterms:created xsi:type="dcterms:W3CDTF">2026-06-22T11:03:32Z</dcterms:created>
  <dcterms:modified xsi:type="dcterms:W3CDTF">2026-06-22T11:57:09Z</dcterms:modified>
</cp:coreProperties>
</file>