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Heading Now 71-78" charset="1" panose="00000000000000000000"/>
      <p:regular r:id="rId17"/>
    </p:embeddedFont>
    <p:embeddedFont>
      <p:font typeface="TT Firs Neue" charset="1" panose="02000503030000020004"/>
      <p:regular r:id="rId18"/>
    </p:embeddedFont>
    <p:embeddedFont>
      <p:font typeface="TT Firs Neue Bold" charset="1" panose="02000803030000020004"/>
      <p:regular r:id="rId19"/>
    </p:embeddedFont>
    <p:embeddedFont>
      <p:font typeface="Agrandir Bold" charset="1" panose="00000800000000000000"/>
      <p:regular r:id="rId20"/>
    </p:embeddedFont>
    <p:embeddedFont>
      <p:font typeface="Poppins" charset="1" panose="00000500000000000000"/>
      <p:regular r:id="rId21"/>
    </p:embeddedFont>
    <p:embeddedFont>
      <p:font typeface="Poppins Bold" charset="1" panose="000008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jpeg" Type="http://schemas.openxmlformats.org/officeDocument/2006/relationships/image"/><Relationship Id="rId16" Target="../media/image15.jpeg" Type="http://schemas.openxmlformats.org/officeDocument/2006/relationships/image"/><Relationship Id="rId17" Target="../media/image16.jpeg" Type="http://schemas.openxmlformats.org/officeDocument/2006/relationships/image"/><Relationship Id="rId18" Target="../media/image17.jpeg" Type="http://schemas.openxmlformats.org/officeDocument/2006/relationships/image"/><Relationship Id="rId19" Target="../media/image18.jpe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jpe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png" Type="http://schemas.openxmlformats.org/officeDocument/2006/relationships/image"/><Relationship Id="rId3" Target="../media/image6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0.png" Type="http://schemas.openxmlformats.org/officeDocument/2006/relationships/image"/><Relationship Id="rId11" Target="../media/image71.png" Type="http://schemas.openxmlformats.org/officeDocument/2006/relationships/image"/><Relationship Id="rId12" Target="../media/image72.svg" Type="http://schemas.openxmlformats.org/officeDocument/2006/relationships/image"/><Relationship Id="rId13" Target="../media/image73.png" Type="http://schemas.openxmlformats.org/officeDocument/2006/relationships/image"/><Relationship Id="rId14" Target="../media/image74.png" Type="http://schemas.openxmlformats.org/officeDocument/2006/relationships/image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66.png" Type="http://schemas.openxmlformats.org/officeDocument/2006/relationships/image"/><Relationship Id="rId7" Target="../media/image67.svg" Type="http://schemas.openxmlformats.org/officeDocument/2006/relationships/image"/><Relationship Id="rId8" Target="../media/image68.png" Type="http://schemas.openxmlformats.org/officeDocument/2006/relationships/image"/><Relationship Id="rId9" Target="../media/image69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36.png" Type="http://schemas.openxmlformats.org/officeDocument/2006/relationships/image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9.pn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37.jpeg" Type="http://schemas.openxmlformats.org/officeDocument/2006/relationships/image"/><Relationship Id="rId5" Target="../media/image3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png" Type="http://schemas.openxmlformats.org/officeDocument/2006/relationships/image"/><Relationship Id="rId11" Target="../media/image48.png" Type="http://schemas.openxmlformats.org/officeDocument/2006/relationships/image"/><Relationship Id="rId12" Target="../media/image49.png" Type="http://schemas.openxmlformats.org/officeDocument/2006/relationships/image"/><Relationship Id="rId13" Target="../media/image50.png" Type="http://schemas.openxmlformats.org/officeDocument/2006/relationships/image"/><Relationship Id="rId14" Target="../media/image51.png" Type="http://schemas.openxmlformats.org/officeDocument/2006/relationships/image"/><Relationship Id="rId15" Target="../media/image52.png" Type="http://schemas.openxmlformats.org/officeDocument/2006/relationships/image"/><Relationship Id="rId16" Target="../media/image53.png" Type="http://schemas.openxmlformats.org/officeDocument/2006/relationships/image"/><Relationship Id="rId17" Target="../media/image54.png" Type="http://schemas.openxmlformats.org/officeDocument/2006/relationships/image"/><Relationship Id="rId2" Target="../media/image39.pn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Relationship Id="rId5" Target="../media/image42.png" Type="http://schemas.openxmlformats.org/officeDocument/2006/relationships/image"/><Relationship Id="rId6" Target="../media/image43.png" Type="http://schemas.openxmlformats.org/officeDocument/2006/relationships/image"/><Relationship Id="rId7" Target="../media/image44.png" Type="http://schemas.openxmlformats.org/officeDocument/2006/relationships/image"/><Relationship Id="rId8" Target="../media/image45.png" Type="http://schemas.openxmlformats.org/officeDocument/2006/relationships/image"/><Relationship Id="rId9" Target="../media/image4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jpeg" Type="http://schemas.openxmlformats.org/officeDocument/2006/relationships/image"/><Relationship Id="rId3" Target="../media/VAHNAG0qxLs.mp4" Type="http://schemas.openxmlformats.org/officeDocument/2006/relationships/video"/><Relationship Id="rId4" Target="../media/VAHNAG0qxLs.mp4" Type="http://schemas.microsoft.com/office/2007/relationships/media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jpeg" Type="http://schemas.openxmlformats.org/officeDocument/2006/relationships/image"/><Relationship Id="rId3" Target="../media/VAHNAMtsQiM.mp4" Type="http://schemas.openxmlformats.org/officeDocument/2006/relationships/video"/><Relationship Id="rId4" Target="../media/VAHNAMtsQiM.mp4" Type="http://schemas.microsoft.com/office/2007/relationships/media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jpeg" Type="http://schemas.openxmlformats.org/officeDocument/2006/relationships/image"/><Relationship Id="rId3" Target="../media/VAHNADvzUX4.mp4" Type="http://schemas.openxmlformats.org/officeDocument/2006/relationships/video"/><Relationship Id="rId4" Target="../media/VAHNADvzUX4.mp4" Type="http://schemas.microsoft.com/office/2007/relationships/media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8.jpeg" Type="http://schemas.openxmlformats.org/officeDocument/2006/relationships/image"/><Relationship Id="rId3" Target="../media/VAHNAFLNKOU.mp4" Type="http://schemas.openxmlformats.org/officeDocument/2006/relationships/video"/><Relationship Id="rId4" Target="../media/VAHNAFLNKOU.mp4" Type="http://schemas.microsoft.com/office/2007/relationships/media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Relationship Id="rId3" Target="../media/image27.png" Type="http://schemas.openxmlformats.org/officeDocument/2006/relationships/image"/><Relationship Id="rId4" Target="../media/image28.svg" Type="http://schemas.openxmlformats.org/officeDocument/2006/relationships/image"/><Relationship Id="rId5" Target="../media/image60.png" Type="http://schemas.openxmlformats.org/officeDocument/2006/relationships/image"/><Relationship Id="rId6" Target="../media/image61.png" Type="http://schemas.openxmlformats.org/officeDocument/2006/relationships/image"/><Relationship Id="rId7" Target="../media/image34.png" Type="http://schemas.openxmlformats.org/officeDocument/2006/relationships/image"/><Relationship Id="rId8" Target="../media/image62.svg" Type="http://schemas.openxmlformats.org/officeDocument/2006/relationships/image"/><Relationship Id="rId9" Target="../media/image6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50000">
              <a:srgbClr val="F3F3F3">
                <a:alpha val="67500"/>
              </a:srgbClr>
            </a:gs>
            <a:gs pos="100000">
              <a:srgbClr val="F3F3F3">
                <a:alpha val="865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66556" y="4095913"/>
            <a:ext cx="11762107" cy="11762107"/>
          </a:xfrm>
          <a:custGeom>
            <a:avLst/>
            <a:gdLst/>
            <a:ahLst/>
            <a:cxnLst/>
            <a:rect r="r" b="b" t="t" l="l"/>
            <a:pathLst>
              <a:path h="11762107" w="11762107">
                <a:moveTo>
                  <a:pt x="0" y="0"/>
                </a:moveTo>
                <a:lnTo>
                  <a:pt x="11762107" y="0"/>
                </a:lnTo>
                <a:lnTo>
                  <a:pt x="11762107" y="11762107"/>
                </a:lnTo>
                <a:lnTo>
                  <a:pt x="0" y="117621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2585834" y="1980958"/>
            <a:ext cx="9824905" cy="10498562"/>
          </a:xfrm>
          <a:custGeom>
            <a:avLst/>
            <a:gdLst/>
            <a:ahLst/>
            <a:cxnLst/>
            <a:rect r="r" b="b" t="t" l="l"/>
            <a:pathLst>
              <a:path h="10498562" w="9824905">
                <a:moveTo>
                  <a:pt x="9824904" y="0"/>
                </a:moveTo>
                <a:lnTo>
                  <a:pt x="0" y="0"/>
                </a:lnTo>
                <a:lnTo>
                  <a:pt x="0" y="10498563"/>
                </a:lnTo>
                <a:lnTo>
                  <a:pt x="9824904" y="10498563"/>
                </a:lnTo>
                <a:lnTo>
                  <a:pt x="9824904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-12000">
            <a:off x="3743355" y="2137951"/>
            <a:ext cx="2711450" cy="5767197"/>
            <a:chOff x="0" y="0"/>
            <a:chExt cx="316641" cy="67348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16641" cy="673488"/>
            </a:xfrm>
            <a:custGeom>
              <a:avLst/>
              <a:gdLst/>
              <a:ahLst/>
              <a:cxnLst/>
              <a:rect r="r" b="b" t="t" l="l"/>
              <a:pathLst>
                <a:path h="673488" w="316641">
                  <a:moveTo>
                    <a:pt x="74237" y="0"/>
                  </a:moveTo>
                  <a:lnTo>
                    <a:pt x="242404" y="0"/>
                  </a:lnTo>
                  <a:cubicBezTo>
                    <a:pt x="262093" y="0"/>
                    <a:pt x="280975" y="7821"/>
                    <a:pt x="294897" y="21744"/>
                  </a:cubicBezTo>
                  <a:cubicBezTo>
                    <a:pt x="308819" y="35666"/>
                    <a:pt x="316641" y="54548"/>
                    <a:pt x="316641" y="74237"/>
                  </a:cubicBezTo>
                  <a:lnTo>
                    <a:pt x="316641" y="599251"/>
                  </a:lnTo>
                  <a:cubicBezTo>
                    <a:pt x="316641" y="640251"/>
                    <a:pt x="283404" y="673488"/>
                    <a:pt x="242404" y="673488"/>
                  </a:cubicBezTo>
                  <a:lnTo>
                    <a:pt x="74237" y="673488"/>
                  </a:lnTo>
                  <a:cubicBezTo>
                    <a:pt x="33237" y="673488"/>
                    <a:pt x="0" y="640251"/>
                    <a:pt x="0" y="599251"/>
                  </a:cubicBezTo>
                  <a:lnTo>
                    <a:pt x="0" y="74237"/>
                  </a:lnTo>
                  <a:cubicBezTo>
                    <a:pt x="0" y="33237"/>
                    <a:pt x="33237" y="0"/>
                    <a:pt x="74237" y="0"/>
                  </a:cubicBezTo>
                  <a:close/>
                </a:path>
              </a:pathLst>
            </a:custGeom>
            <a:blipFill>
              <a:blip r:embed="rId5"/>
              <a:stretch>
                <a:fillRect l="-139767" t="0" r="-139767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685548" y="4950608"/>
            <a:ext cx="3446795" cy="404578"/>
          </a:xfrm>
          <a:custGeom>
            <a:avLst/>
            <a:gdLst/>
            <a:ahLst/>
            <a:cxnLst/>
            <a:rect r="r" b="b" t="t" l="l"/>
            <a:pathLst>
              <a:path h="404578" w="3446795">
                <a:moveTo>
                  <a:pt x="0" y="0"/>
                </a:moveTo>
                <a:lnTo>
                  <a:pt x="3446795" y="0"/>
                </a:lnTo>
                <a:lnTo>
                  <a:pt x="3446795" y="404578"/>
                </a:lnTo>
                <a:lnTo>
                  <a:pt x="0" y="4045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5000"/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0627" y="3514390"/>
            <a:ext cx="5031716" cy="2200188"/>
          </a:xfrm>
          <a:custGeom>
            <a:avLst/>
            <a:gdLst/>
            <a:ahLst/>
            <a:cxnLst/>
            <a:rect r="r" b="b" t="t" l="l"/>
            <a:pathLst>
              <a:path h="2200188" w="5031716">
                <a:moveTo>
                  <a:pt x="0" y="0"/>
                </a:moveTo>
                <a:lnTo>
                  <a:pt x="5031716" y="0"/>
                </a:lnTo>
                <a:lnTo>
                  <a:pt x="5031716" y="2200189"/>
                </a:lnTo>
                <a:lnTo>
                  <a:pt x="0" y="22001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8054" t="-291577" r="-123369" b="-310854"/>
            </a:stretch>
          </a:blipFill>
          <a:ln cap="rnd">
            <a:noFill/>
            <a:prstDash val="solid"/>
            <a:round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1576194" y="-2202500"/>
            <a:ext cx="6928223" cy="6928223"/>
          </a:xfrm>
          <a:custGeom>
            <a:avLst/>
            <a:gdLst/>
            <a:ahLst/>
            <a:cxnLst/>
            <a:rect r="r" b="b" t="t" l="l"/>
            <a:pathLst>
              <a:path h="6928223" w="6928223">
                <a:moveTo>
                  <a:pt x="0" y="0"/>
                </a:moveTo>
                <a:lnTo>
                  <a:pt x="6928223" y="0"/>
                </a:lnTo>
                <a:lnTo>
                  <a:pt x="6928223" y="6928223"/>
                </a:lnTo>
                <a:lnTo>
                  <a:pt x="0" y="69282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36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5689273" y="-2598727"/>
            <a:ext cx="5197454" cy="5197454"/>
          </a:xfrm>
          <a:custGeom>
            <a:avLst/>
            <a:gdLst/>
            <a:ahLst/>
            <a:cxnLst/>
            <a:rect r="r" b="b" t="t" l="l"/>
            <a:pathLst>
              <a:path h="5197454" w="5197454">
                <a:moveTo>
                  <a:pt x="0" y="0"/>
                </a:moveTo>
                <a:lnTo>
                  <a:pt x="5197454" y="0"/>
                </a:lnTo>
                <a:lnTo>
                  <a:pt x="5197454" y="5197454"/>
                </a:lnTo>
                <a:lnTo>
                  <a:pt x="0" y="519745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132343" y="6886056"/>
            <a:ext cx="3446795" cy="404578"/>
          </a:xfrm>
          <a:custGeom>
            <a:avLst/>
            <a:gdLst/>
            <a:ahLst/>
            <a:cxnLst/>
            <a:rect r="r" b="b" t="t" l="l"/>
            <a:pathLst>
              <a:path h="404578" w="3446795">
                <a:moveTo>
                  <a:pt x="0" y="0"/>
                </a:moveTo>
                <a:lnTo>
                  <a:pt x="3446796" y="0"/>
                </a:lnTo>
                <a:lnTo>
                  <a:pt x="3446796" y="404578"/>
                </a:lnTo>
                <a:lnTo>
                  <a:pt x="0" y="4045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5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132343" y="5462041"/>
            <a:ext cx="3458584" cy="1475314"/>
          </a:xfrm>
          <a:custGeom>
            <a:avLst/>
            <a:gdLst/>
            <a:ahLst/>
            <a:cxnLst/>
            <a:rect r="r" b="b" t="t" l="l"/>
            <a:pathLst>
              <a:path h="1475314" w="3458584">
                <a:moveTo>
                  <a:pt x="0" y="0"/>
                </a:moveTo>
                <a:lnTo>
                  <a:pt x="3458584" y="0"/>
                </a:lnTo>
                <a:lnTo>
                  <a:pt x="3458584" y="1475313"/>
                </a:lnTo>
                <a:lnTo>
                  <a:pt x="0" y="14753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39829" t="-252820" r="-135541" b="-292733"/>
            </a:stretch>
          </a:blipFill>
          <a:ln cap="rnd">
            <a:noFill/>
            <a:prstDash val="solid"/>
            <a:round/>
          </a:ln>
        </p:spPr>
      </p:sp>
      <p:sp>
        <p:nvSpPr>
          <p:cNvPr name="Freeform 12" id="12"/>
          <p:cNvSpPr/>
          <p:nvPr/>
        </p:nvSpPr>
        <p:spPr>
          <a:xfrm flipH="false" flipV="false" rot="0">
            <a:off x="3900687" y="3890544"/>
            <a:ext cx="795454" cy="566761"/>
          </a:xfrm>
          <a:custGeom>
            <a:avLst/>
            <a:gdLst/>
            <a:ahLst/>
            <a:cxnLst/>
            <a:rect r="r" b="b" t="t" l="l"/>
            <a:pathLst>
              <a:path h="566761" w="795454">
                <a:moveTo>
                  <a:pt x="0" y="0"/>
                </a:moveTo>
                <a:lnTo>
                  <a:pt x="795454" y="0"/>
                </a:lnTo>
                <a:lnTo>
                  <a:pt x="795454" y="566761"/>
                </a:lnTo>
                <a:lnTo>
                  <a:pt x="0" y="56676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3" id="13"/>
          <p:cNvSpPr/>
          <p:nvPr/>
        </p:nvSpPr>
        <p:spPr>
          <a:xfrm>
            <a:off x="742472" y="5388523"/>
            <a:ext cx="2574391" cy="0"/>
          </a:xfrm>
          <a:prstGeom prst="line">
            <a:avLst/>
          </a:prstGeom>
          <a:ln cap="rnd" w="66675">
            <a:solidFill>
              <a:srgbClr val="DFDFD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>
            <a:off x="5568546" y="6582222"/>
            <a:ext cx="2574391" cy="0"/>
          </a:xfrm>
          <a:prstGeom prst="line">
            <a:avLst/>
          </a:prstGeom>
          <a:ln cap="rnd" w="66675">
            <a:solidFill>
              <a:srgbClr val="DFDFD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5" id="15"/>
          <p:cNvGrpSpPr/>
          <p:nvPr/>
        </p:nvGrpSpPr>
        <p:grpSpPr>
          <a:xfrm rot="0">
            <a:off x="5568546" y="5780563"/>
            <a:ext cx="565636" cy="565636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5"/>
              <a:stretch>
                <a:fillRect l="-25046" t="0" r="-25046" b="0"/>
              </a:stretch>
            </a:blipFill>
            <a:ln w="2857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5968859" y="5780563"/>
            <a:ext cx="565636" cy="565636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6"/>
              <a:stretch>
                <a:fillRect l="-25046" t="0" r="-25046" b="0"/>
              </a:stretch>
            </a:blipFill>
            <a:ln w="2857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6369172" y="5780563"/>
            <a:ext cx="565636" cy="565636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7"/>
              <a:stretch>
                <a:fillRect l="-33790" t="-33983" r="0" b="-66827"/>
              </a:stretch>
            </a:blipFill>
            <a:ln w="2857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6769485" y="5780563"/>
            <a:ext cx="565636" cy="565636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8"/>
              <a:stretch>
                <a:fillRect l="-53945" t="-8520" r="-8937" b="0"/>
              </a:stretch>
            </a:blipFill>
            <a:ln w="2857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7169798" y="5780563"/>
            <a:ext cx="565636" cy="565636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9"/>
              <a:stretch>
                <a:fillRect l="-60810" t="-16076" r="-37558" b="-16086"/>
              </a:stretch>
            </a:blipFill>
            <a:ln w="2857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7577300" y="5780563"/>
            <a:ext cx="565636" cy="565636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7F7F7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27" id="27"/>
          <p:cNvSpPr/>
          <p:nvPr/>
        </p:nvSpPr>
        <p:spPr>
          <a:xfrm flipH="false" flipV="false" rot="0">
            <a:off x="7780530" y="5983794"/>
            <a:ext cx="159176" cy="159176"/>
          </a:xfrm>
          <a:custGeom>
            <a:avLst/>
            <a:gdLst/>
            <a:ahLst/>
            <a:cxnLst/>
            <a:rect r="r" b="b" t="t" l="l"/>
            <a:pathLst>
              <a:path h="159176" w="159176">
                <a:moveTo>
                  <a:pt x="0" y="0"/>
                </a:moveTo>
                <a:lnTo>
                  <a:pt x="159176" y="0"/>
                </a:lnTo>
                <a:lnTo>
                  <a:pt x="159176" y="159175"/>
                </a:lnTo>
                <a:lnTo>
                  <a:pt x="0" y="1591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5801388" y="9186219"/>
            <a:ext cx="1457912" cy="72081"/>
          </a:xfrm>
          <a:custGeom>
            <a:avLst/>
            <a:gdLst/>
            <a:ahLst/>
            <a:cxnLst/>
            <a:rect r="r" b="b" t="t" l="l"/>
            <a:pathLst>
              <a:path h="72081" w="1457912">
                <a:moveTo>
                  <a:pt x="0" y="0"/>
                </a:moveTo>
                <a:lnTo>
                  <a:pt x="1457912" y="0"/>
                </a:lnTo>
                <a:lnTo>
                  <a:pt x="1457912" y="72081"/>
                </a:lnTo>
                <a:lnTo>
                  <a:pt x="0" y="7208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-35190" b="-2744584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028700" y="1028700"/>
            <a:ext cx="1457912" cy="72081"/>
          </a:xfrm>
          <a:custGeom>
            <a:avLst/>
            <a:gdLst/>
            <a:ahLst/>
            <a:cxnLst/>
            <a:rect r="r" b="b" t="t" l="l"/>
            <a:pathLst>
              <a:path h="72081" w="1457912">
                <a:moveTo>
                  <a:pt x="0" y="0"/>
                </a:moveTo>
                <a:lnTo>
                  <a:pt x="1457912" y="0"/>
                </a:lnTo>
                <a:lnTo>
                  <a:pt x="1457912" y="72081"/>
                </a:lnTo>
                <a:lnTo>
                  <a:pt x="0" y="7208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-35190" b="-2744584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7335122" y="8137299"/>
            <a:ext cx="1084960" cy="1084960"/>
          </a:xfrm>
          <a:custGeom>
            <a:avLst/>
            <a:gdLst/>
            <a:ahLst/>
            <a:cxnLst/>
            <a:rect r="r" b="b" t="t" l="l"/>
            <a:pathLst>
              <a:path h="1084960" w="1084960">
                <a:moveTo>
                  <a:pt x="0" y="0"/>
                </a:moveTo>
                <a:lnTo>
                  <a:pt x="1084960" y="0"/>
                </a:lnTo>
                <a:lnTo>
                  <a:pt x="1084960" y="1084960"/>
                </a:lnTo>
                <a:lnTo>
                  <a:pt x="0" y="108496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alphaModFix amt="68000"/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1" id="31"/>
          <p:cNvSpPr/>
          <p:nvPr/>
        </p:nvSpPr>
        <p:spPr>
          <a:xfrm flipH="false" flipV="false" rot="0">
            <a:off x="10861822" y="2598727"/>
            <a:ext cx="2996094" cy="969840"/>
          </a:xfrm>
          <a:custGeom>
            <a:avLst/>
            <a:gdLst/>
            <a:ahLst/>
            <a:cxnLst/>
            <a:rect r="r" b="b" t="t" l="l"/>
            <a:pathLst>
              <a:path h="969840" w="2996094">
                <a:moveTo>
                  <a:pt x="0" y="0"/>
                </a:moveTo>
                <a:lnTo>
                  <a:pt x="2996094" y="0"/>
                </a:lnTo>
                <a:lnTo>
                  <a:pt x="2996094" y="969840"/>
                </a:lnTo>
                <a:lnTo>
                  <a:pt x="0" y="96984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-209489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0772906" y="3460091"/>
            <a:ext cx="3085010" cy="1068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800"/>
              </a:lnSpc>
            </a:pPr>
            <a:r>
              <a:rPr lang="en-US" sz="6800" spc="-374">
                <a:solidFill>
                  <a:srgbClr val="0B0A0A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PRANA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933952" y="5764924"/>
            <a:ext cx="4535405" cy="581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11"/>
              </a:lnSpc>
            </a:pPr>
            <a:r>
              <a:rPr lang="en-US" sz="3365">
                <a:solidFill>
                  <a:srgbClr val="0B0A0A"/>
                </a:solidFill>
                <a:latin typeface="TT Firs Neue"/>
                <a:ea typeface="TT Firs Neue"/>
                <a:cs typeface="TT Firs Neue"/>
                <a:sym typeface="TT Firs Neue"/>
              </a:rPr>
              <a:t>Give Life to Your Ideas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42472" y="4080882"/>
            <a:ext cx="3158215" cy="1176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88"/>
              </a:lnSpc>
            </a:pPr>
            <a:r>
              <a:rPr lang="en-US" sz="2211">
                <a:solidFill>
                  <a:srgbClr val="0B0A0A"/>
                </a:solidFill>
                <a:latin typeface="TT Firs Neue"/>
                <a:ea typeface="TT Firs Neue"/>
                <a:cs typeface="TT Firs Neue"/>
                <a:sym typeface="TT Firs Neue"/>
              </a:rPr>
              <a:t>The platform that connects founders with capital and the tools to get there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496703" y="1906132"/>
            <a:ext cx="4361213" cy="405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7"/>
              </a:lnSpc>
            </a:pPr>
            <a:r>
              <a:rPr lang="en-US" b="true" sz="2398">
                <a:solidFill>
                  <a:srgbClr val="0B0A0A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ISU 2026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496703" y="8002994"/>
            <a:ext cx="4102496" cy="2653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176"/>
              </a:lnSpc>
            </a:pPr>
            <a:r>
              <a:rPr lang="en-US" sz="1554">
                <a:solidFill>
                  <a:srgbClr val="0B0A0A"/>
                </a:solidFill>
                <a:latin typeface="TT Firs Neue"/>
                <a:ea typeface="TT Firs Neue"/>
                <a:cs typeface="TT Firs Neue"/>
                <a:sym typeface="TT Firs Neue"/>
              </a:rPr>
              <a:t>prana.vc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0">
            <a:off x="10861822" y="4517140"/>
            <a:ext cx="2996094" cy="1083139"/>
          </a:xfrm>
          <a:custGeom>
            <a:avLst/>
            <a:gdLst/>
            <a:ahLst/>
            <a:cxnLst/>
            <a:rect r="r" b="b" t="t" l="l"/>
            <a:pathLst>
              <a:path h="1083139" w="2996094">
                <a:moveTo>
                  <a:pt x="0" y="0"/>
                </a:moveTo>
                <a:lnTo>
                  <a:pt x="2996094" y="0"/>
                </a:lnTo>
                <a:lnTo>
                  <a:pt x="2996094" y="1083138"/>
                </a:lnTo>
                <a:lnTo>
                  <a:pt x="0" y="108313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-177116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50000">
              <a:srgbClr val="F3F3F3">
                <a:alpha val="67500"/>
              </a:srgbClr>
            </a:gs>
            <a:gs pos="100000">
              <a:srgbClr val="F3F3F3">
                <a:alpha val="865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706469" y="4696810"/>
            <a:ext cx="11167844" cy="11139924"/>
          </a:xfrm>
          <a:custGeom>
            <a:avLst/>
            <a:gdLst/>
            <a:ahLst/>
            <a:cxnLst/>
            <a:rect r="r" b="b" t="t" l="l"/>
            <a:pathLst>
              <a:path h="11139924" w="11167844">
                <a:moveTo>
                  <a:pt x="0" y="0"/>
                </a:moveTo>
                <a:lnTo>
                  <a:pt x="11167844" y="0"/>
                </a:lnTo>
                <a:lnTo>
                  <a:pt x="11167844" y="11139924"/>
                </a:lnTo>
                <a:lnTo>
                  <a:pt x="0" y="11139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973076" y="2799697"/>
            <a:ext cx="7975185" cy="5313467"/>
          </a:xfrm>
          <a:custGeom>
            <a:avLst/>
            <a:gdLst/>
            <a:ahLst/>
            <a:cxnLst/>
            <a:rect r="r" b="b" t="t" l="l"/>
            <a:pathLst>
              <a:path h="5313467" w="7975185">
                <a:moveTo>
                  <a:pt x="0" y="0"/>
                </a:moveTo>
                <a:lnTo>
                  <a:pt x="7975185" y="0"/>
                </a:lnTo>
                <a:lnTo>
                  <a:pt x="7975185" y="5313467"/>
                </a:lnTo>
                <a:lnTo>
                  <a:pt x="0" y="53134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07243" y="5399281"/>
            <a:ext cx="6841273" cy="2301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01"/>
              </a:lnSpc>
            </a:pPr>
            <a:r>
              <a:rPr lang="en-US" sz="2644">
                <a:solidFill>
                  <a:srgbClr val="0B0A0A"/>
                </a:solidFill>
                <a:latin typeface="TT Firs Neue"/>
                <a:ea typeface="TT Firs Neue"/>
                <a:cs typeface="TT Firs Neue"/>
                <a:sym typeface="TT Firs Neue"/>
              </a:rPr>
              <a:t>Other paths make you choose one road — an incubator, an angel, or a crowd campaign. Prana gives you all three at once, for free, with access AI-powered tools no one else offers.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13759" y="1752667"/>
            <a:ext cx="3709285" cy="372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93"/>
              </a:lnSpc>
            </a:pPr>
            <a:r>
              <a:rPr lang="en-US" b="true" sz="2209">
                <a:solidFill>
                  <a:srgbClr val="0B0A0A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PRANA — Why Choose Us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13759" y="2617054"/>
            <a:ext cx="5973020" cy="1915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95"/>
              </a:lnSpc>
            </a:pPr>
            <a:r>
              <a:rPr lang="en-US" sz="6795" spc="-373">
                <a:solidFill>
                  <a:srgbClr val="0B0A0A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Why Choose</a:t>
            </a:r>
          </a:p>
          <a:p>
            <a:pPr algn="l" marL="0" indent="0" lvl="0">
              <a:lnSpc>
                <a:spcPts val="6795"/>
              </a:lnSpc>
            </a:pPr>
            <a:r>
              <a:rPr lang="en-US" sz="6795" spc="-373">
                <a:solidFill>
                  <a:srgbClr val="0B0A0A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Prana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50000">
              <a:srgbClr val="F3F3F3">
                <a:alpha val="67500"/>
              </a:srgbClr>
            </a:gs>
            <a:gs pos="100000">
              <a:srgbClr val="F3F3F3">
                <a:alpha val="865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06946" y="4405946"/>
            <a:ext cx="11762107" cy="11762107"/>
          </a:xfrm>
          <a:custGeom>
            <a:avLst/>
            <a:gdLst/>
            <a:ahLst/>
            <a:cxnLst/>
            <a:rect r="r" b="b" t="t" l="l"/>
            <a:pathLst>
              <a:path h="11762107" w="11762107">
                <a:moveTo>
                  <a:pt x="0" y="0"/>
                </a:moveTo>
                <a:lnTo>
                  <a:pt x="11762108" y="0"/>
                </a:lnTo>
                <a:lnTo>
                  <a:pt x="11762108" y="11762108"/>
                </a:lnTo>
                <a:lnTo>
                  <a:pt x="0" y="11762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01576" y="-1901576"/>
            <a:ext cx="3803152" cy="3803152"/>
          </a:xfrm>
          <a:custGeom>
            <a:avLst/>
            <a:gdLst/>
            <a:ahLst/>
            <a:cxnLst/>
            <a:rect r="r" b="b" t="t" l="l"/>
            <a:pathLst>
              <a:path h="3803152" w="3803152">
                <a:moveTo>
                  <a:pt x="0" y="0"/>
                </a:moveTo>
                <a:lnTo>
                  <a:pt x="3803152" y="0"/>
                </a:lnTo>
                <a:lnTo>
                  <a:pt x="3803152" y="3803152"/>
                </a:lnTo>
                <a:lnTo>
                  <a:pt x="0" y="38031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225950" y="1097233"/>
            <a:ext cx="3457077" cy="3457077"/>
          </a:xfrm>
          <a:custGeom>
            <a:avLst/>
            <a:gdLst/>
            <a:ahLst/>
            <a:cxnLst/>
            <a:rect r="r" b="b" t="t" l="l"/>
            <a:pathLst>
              <a:path h="3457077" w="3457077">
                <a:moveTo>
                  <a:pt x="0" y="0"/>
                </a:moveTo>
                <a:lnTo>
                  <a:pt x="3457077" y="0"/>
                </a:lnTo>
                <a:lnTo>
                  <a:pt x="3457077" y="3457077"/>
                </a:lnTo>
                <a:lnTo>
                  <a:pt x="0" y="34570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3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10114885" y="2144976"/>
            <a:ext cx="6825880" cy="5344334"/>
          </a:xfrm>
          <a:custGeom>
            <a:avLst/>
            <a:gdLst/>
            <a:ahLst/>
            <a:cxnLst/>
            <a:rect r="r" b="b" t="t" l="l"/>
            <a:pathLst>
              <a:path h="5344334" w="6825880">
                <a:moveTo>
                  <a:pt x="0" y="0"/>
                </a:moveTo>
                <a:lnTo>
                  <a:pt x="6825880" y="0"/>
                </a:lnTo>
                <a:lnTo>
                  <a:pt x="6825880" y="5344334"/>
                </a:lnTo>
                <a:lnTo>
                  <a:pt x="0" y="53443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95909" t="-301242" r="-128317" b="-64732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0904638" y="6054842"/>
            <a:ext cx="373349" cy="374076"/>
          </a:xfrm>
          <a:custGeom>
            <a:avLst/>
            <a:gdLst/>
            <a:ahLst/>
            <a:cxnLst/>
            <a:rect r="r" b="b" t="t" l="l"/>
            <a:pathLst>
              <a:path h="374076" w="373349">
                <a:moveTo>
                  <a:pt x="0" y="0"/>
                </a:moveTo>
                <a:lnTo>
                  <a:pt x="373349" y="0"/>
                </a:lnTo>
                <a:lnTo>
                  <a:pt x="373349" y="374076"/>
                </a:lnTo>
                <a:lnTo>
                  <a:pt x="0" y="3740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49114" y="7077232"/>
            <a:ext cx="1283732" cy="1283732"/>
          </a:xfrm>
          <a:custGeom>
            <a:avLst/>
            <a:gdLst/>
            <a:ahLst/>
            <a:cxnLst/>
            <a:rect r="r" b="b" t="t" l="l"/>
            <a:pathLst>
              <a:path h="1283732" w="1283732">
                <a:moveTo>
                  <a:pt x="0" y="0"/>
                </a:moveTo>
                <a:lnTo>
                  <a:pt x="1283733" y="0"/>
                </a:lnTo>
                <a:lnTo>
                  <a:pt x="1283733" y="1283732"/>
                </a:lnTo>
                <a:lnTo>
                  <a:pt x="0" y="128373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82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8" id="8"/>
          <p:cNvGrpSpPr/>
          <p:nvPr/>
        </p:nvGrpSpPr>
        <p:grpSpPr>
          <a:xfrm rot="0">
            <a:off x="1344497" y="2471333"/>
            <a:ext cx="7799503" cy="5344334"/>
            <a:chOff x="0" y="0"/>
            <a:chExt cx="1321798" cy="90571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21798" cy="905715"/>
            </a:xfrm>
            <a:custGeom>
              <a:avLst/>
              <a:gdLst/>
              <a:ahLst/>
              <a:cxnLst/>
              <a:rect r="r" b="b" t="t" l="l"/>
              <a:pathLst>
                <a:path h="905715" w="1321798">
                  <a:moveTo>
                    <a:pt x="17867" y="0"/>
                  </a:moveTo>
                  <a:lnTo>
                    <a:pt x="1303931" y="0"/>
                  </a:lnTo>
                  <a:cubicBezTo>
                    <a:pt x="1313798" y="0"/>
                    <a:pt x="1321798" y="7999"/>
                    <a:pt x="1321798" y="17867"/>
                  </a:cubicBezTo>
                  <a:lnTo>
                    <a:pt x="1321798" y="887848"/>
                  </a:lnTo>
                  <a:cubicBezTo>
                    <a:pt x="1321798" y="892587"/>
                    <a:pt x="1319915" y="897131"/>
                    <a:pt x="1316565" y="900482"/>
                  </a:cubicBezTo>
                  <a:cubicBezTo>
                    <a:pt x="1313214" y="903833"/>
                    <a:pt x="1308669" y="905715"/>
                    <a:pt x="1303931" y="905715"/>
                  </a:cubicBezTo>
                  <a:lnTo>
                    <a:pt x="17867" y="905715"/>
                  </a:lnTo>
                  <a:cubicBezTo>
                    <a:pt x="7999" y="905715"/>
                    <a:pt x="0" y="897716"/>
                    <a:pt x="0" y="887848"/>
                  </a:cubicBezTo>
                  <a:lnTo>
                    <a:pt x="0" y="17867"/>
                  </a:lnTo>
                  <a:cubicBezTo>
                    <a:pt x="0" y="7999"/>
                    <a:pt x="7999" y="0"/>
                    <a:pt x="17867" y="0"/>
                  </a:cubicBezTo>
                  <a:close/>
                </a:path>
              </a:pathLst>
            </a:custGeom>
            <a:blipFill>
              <a:blip r:embed="rId13"/>
              <a:stretch>
                <a:fillRect l="-850" t="0" r="-85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1987729" y="5280772"/>
            <a:ext cx="3080192" cy="3080192"/>
          </a:xfrm>
          <a:custGeom>
            <a:avLst/>
            <a:gdLst/>
            <a:ahLst/>
            <a:cxnLst/>
            <a:rect r="r" b="b" t="t" l="l"/>
            <a:pathLst>
              <a:path h="3080192" w="3080192">
                <a:moveTo>
                  <a:pt x="0" y="0"/>
                </a:moveTo>
                <a:lnTo>
                  <a:pt x="3080192" y="0"/>
                </a:lnTo>
                <a:lnTo>
                  <a:pt x="3080192" y="3080192"/>
                </a:lnTo>
                <a:lnTo>
                  <a:pt x="0" y="308019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895233" y="3108954"/>
            <a:ext cx="5265184" cy="1507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335"/>
              </a:lnSpc>
            </a:pPr>
            <a:r>
              <a:rPr lang="en-US" sz="5335" spc="-293">
                <a:solidFill>
                  <a:srgbClr val="0B0A0A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Let's Build</a:t>
            </a:r>
          </a:p>
          <a:p>
            <a:pPr algn="l" marL="0" indent="0" lvl="0">
              <a:lnSpc>
                <a:spcPts val="5335"/>
              </a:lnSpc>
            </a:pPr>
            <a:r>
              <a:rPr lang="en-US" sz="5335" spc="-293">
                <a:solidFill>
                  <a:srgbClr val="0B0A0A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Something Real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50000">
              <a:srgbClr val="F3F3F3">
                <a:alpha val="67500"/>
              </a:srgbClr>
            </a:gs>
            <a:gs pos="100000">
              <a:srgbClr val="F3F3F3">
                <a:alpha val="865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06946" y="4405946"/>
            <a:ext cx="11762107" cy="11762107"/>
          </a:xfrm>
          <a:custGeom>
            <a:avLst/>
            <a:gdLst/>
            <a:ahLst/>
            <a:cxnLst/>
            <a:rect r="r" b="b" t="t" l="l"/>
            <a:pathLst>
              <a:path h="11762107" w="11762107">
                <a:moveTo>
                  <a:pt x="0" y="0"/>
                </a:moveTo>
                <a:lnTo>
                  <a:pt x="11762108" y="0"/>
                </a:lnTo>
                <a:lnTo>
                  <a:pt x="11762108" y="11762108"/>
                </a:lnTo>
                <a:lnTo>
                  <a:pt x="0" y="11762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01576" y="-1901576"/>
            <a:ext cx="3803152" cy="3803152"/>
          </a:xfrm>
          <a:custGeom>
            <a:avLst/>
            <a:gdLst/>
            <a:ahLst/>
            <a:cxnLst/>
            <a:rect r="r" b="b" t="t" l="l"/>
            <a:pathLst>
              <a:path h="3803152" w="3803152">
                <a:moveTo>
                  <a:pt x="0" y="0"/>
                </a:moveTo>
                <a:lnTo>
                  <a:pt x="3803152" y="0"/>
                </a:lnTo>
                <a:lnTo>
                  <a:pt x="3803152" y="3803152"/>
                </a:lnTo>
                <a:lnTo>
                  <a:pt x="0" y="38031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015874" y="4572011"/>
            <a:ext cx="8580225" cy="4186781"/>
            <a:chOff x="0" y="0"/>
            <a:chExt cx="2139087" cy="104378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9086" cy="1043783"/>
            </a:xfrm>
            <a:custGeom>
              <a:avLst/>
              <a:gdLst/>
              <a:ahLst/>
              <a:cxnLst/>
              <a:rect r="r" b="b" t="t" l="l"/>
              <a:pathLst>
                <a:path h="1043783" w="2139086">
                  <a:moveTo>
                    <a:pt x="473267" y="77131"/>
                  </a:moveTo>
                  <a:lnTo>
                    <a:pt x="404467" y="249131"/>
                  </a:lnTo>
                  <a:cubicBezTo>
                    <a:pt x="385834" y="295713"/>
                    <a:pt x="340719" y="326259"/>
                    <a:pt x="290548" y="326262"/>
                  </a:cubicBezTo>
                  <a:lnTo>
                    <a:pt x="122702" y="326262"/>
                  </a:lnTo>
                  <a:cubicBezTo>
                    <a:pt x="54936" y="326262"/>
                    <a:pt x="1" y="381197"/>
                    <a:pt x="0" y="448963"/>
                  </a:cubicBezTo>
                  <a:lnTo>
                    <a:pt x="0" y="921081"/>
                  </a:lnTo>
                  <a:cubicBezTo>
                    <a:pt x="1" y="988848"/>
                    <a:pt x="54936" y="1043783"/>
                    <a:pt x="122702" y="1043783"/>
                  </a:cubicBezTo>
                  <a:lnTo>
                    <a:pt x="2016383" y="1043783"/>
                  </a:lnTo>
                  <a:cubicBezTo>
                    <a:pt x="2084149" y="1043783"/>
                    <a:pt x="2139085" y="988848"/>
                    <a:pt x="2139086" y="921081"/>
                  </a:cubicBezTo>
                  <a:lnTo>
                    <a:pt x="2139086" y="122701"/>
                  </a:lnTo>
                  <a:cubicBezTo>
                    <a:pt x="2139085" y="54935"/>
                    <a:pt x="2084150" y="1"/>
                    <a:pt x="2016384" y="0"/>
                  </a:cubicBezTo>
                  <a:lnTo>
                    <a:pt x="587191" y="0"/>
                  </a:lnTo>
                  <a:cubicBezTo>
                    <a:pt x="537018" y="0"/>
                    <a:pt x="491900" y="30547"/>
                    <a:pt x="473267" y="77131"/>
                  </a:cubicBezTo>
                  <a:close/>
                </a:path>
              </a:pathLst>
            </a:custGeom>
            <a:blipFill>
              <a:blip r:embed="rId6"/>
              <a:stretch>
                <a:fillRect l="0" t="-16813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8414753" y="4615869"/>
            <a:ext cx="854450" cy="854450"/>
          </a:xfrm>
          <a:custGeom>
            <a:avLst/>
            <a:gdLst/>
            <a:ahLst/>
            <a:cxnLst/>
            <a:rect r="r" b="b" t="t" l="l"/>
            <a:pathLst>
              <a:path h="854450" w="854450">
                <a:moveTo>
                  <a:pt x="0" y="0"/>
                </a:moveTo>
                <a:lnTo>
                  <a:pt x="854450" y="0"/>
                </a:lnTo>
                <a:lnTo>
                  <a:pt x="854450" y="854449"/>
                </a:lnTo>
                <a:lnTo>
                  <a:pt x="0" y="8544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575857" y="-3237012"/>
            <a:ext cx="6474023" cy="6474023"/>
          </a:xfrm>
          <a:custGeom>
            <a:avLst/>
            <a:gdLst/>
            <a:ahLst/>
            <a:cxnLst/>
            <a:rect r="r" b="b" t="t" l="l"/>
            <a:pathLst>
              <a:path h="6474023" w="6474023">
                <a:moveTo>
                  <a:pt x="0" y="0"/>
                </a:moveTo>
                <a:lnTo>
                  <a:pt x="6474023" y="0"/>
                </a:lnTo>
                <a:lnTo>
                  <a:pt x="6474023" y="6474024"/>
                </a:lnTo>
                <a:lnTo>
                  <a:pt x="0" y="64740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81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130449" y="6845789"/>
            <a:ext cx="997766" cy="997766"/>
          </a:xfrm>
          <a:custGeom>
            <a:avLst/>
            <a:gdLst/>
            <a:ahLst/>
            <a:cxnLst/>
            <a:rect r="r" b="b" t="t" l="l"/>
            <a:pathLst>
              <a:path h="997766" w="997766">
                <a:moveTo>
                  <a:pt x="0" y="0"/>
                </a:moveTo>
                <a:lnTo>
                  <a:pt x="997766" y="0"/>
                </a:lnTo>
                <a:lnTo>
                  <a:pt x="997766" y="997766"/>
                </a:lnTo>
                <a:lnTo>
                  <a:pt x="0" y="99776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89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629332" y="4958769"/>
            <a:ext cx="5874038" cy="3913578"/>
          </a:xfrm>
          <a:custGeom>
            <a:avLst/>
            <a:gdLst/>
            <a:ahLst/>
            <a:cxnLst/>
            <a:rect r="r" b="b" t="t" l="l"/>
            <a:pathLst>
              <a:path h="3913578" w="5874038">
                <a:moveTo>
                  <a:pt x="0" y="0"/>
                </a:moveTo>
                <a:lnTo>
                  <a:pt x="5874038" y="0"/>
                </a:lnTo>
                <a:lnTo>
                  <a:pt x="5874038" y="3913577"/>
                </a:lnTo>
                <a:lnTo>
                  <a:pt x="0" y="391357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081087" y="2151391"/>
            <a:ext cx="6278221" cy="1068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800"/>
              </a:lnSpc>
            </a:pPr>
            <a:r>
              <a:rPr lang="en-US" sz="6800" spc="-374">
                <a:solidFill>
                  <a:srgbClr val="0B0A0A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The Problem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81087" y="3639238"/>
            <a:ext cx="5748568" cy="976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</a:pPr>
            <a:r>
              <a:rPr lang="en-US" sz="2799">
                <a:solidFill>
                  <a:srgbClr val="0B0A0A"/>
                </a:solidFill>
                <a:latin typeface="TT Firs Neue"/>
                <a:ea typeface="TT Firs Neue"/>
                <a:cs typeface="TT Firs Neue"/>
                <a:sym typeface="TT Firs Neue"/>
              </a:rPr>
              <a:t>One barrier stops every founder equally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081087" y="1442718"/>
            <a:ext cx="3658477" cy="405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7"/>
              </a:lnSpc>
            </a:pPr>
            <a:r>
              <a:rPr lang="en-US" b="true" sz="2398">
                <a:solidFill>
                  <a:srgbClr val="0B0A0A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PRANA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50000">
              <a:srgbClr val="F3F3F3">
                <a:alpha val="67500"/>
              </a:srgbClr>
            </a:gs>
            <a:gs pos="100000">
              <a:srgbClr val="F3F3F3">
                <a:alpha val="865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06946" y="-5881054"/>
            <a:ext cx="11762107" cy="11762107"/>
          </a:xfrm>
          <a:custGeom>
            <a:avLst/>
            <a:gdLst/>
            <a:ahLst/>
            <a:cxnLst/>
            <a:rect r="r" b="b" t="t" l="l"/>
            <a:pathLst>
              <a:path h="11762107" w="11762107">
                <a:moveTo>
                  <a:pt x="0" y="0"/>
                </a:moveTo>
                <a:lnTo>
                  <a:pt x="11762108" y="0"/>
                </a:lnTo>
                <a:lnTo>
                  <a:pt x="11762108" y="11762108"/>
                </a:lnTo>
                <a:lnTo>
                  <a:pt x="0" y="11762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01576" y="8385424"/>
            <a:ext cx="3803152" cy="3803152"/>
          </a:xfrm>
          <a:custGeom>
            <a:avLst/>
            <a:gdLst/>
            <a:ahLst/>
            <a:cxnLst/>
            <a:rect r="r" b="b" t="t" l="l"/>
            <a:pathLst>
              <a:path h="3803152" w="3803152">
                <a:moveTo>
                  <a:pt x="0" y="0"/>
                </a:moveTo>
                <a:lnTo>
                  <a:pt x="3803152" y="0"/>
                </a:lnTo>
                <a:lnTo>
                  <a:pt x="3803152" y="3803152"/>
                </a:lnTo>
                <a:lnTo>
                  <a:pt x="0" y="3803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433774" y="1028700"/>
            <a:ext cx="7622639" cy="3652717"/>
            <a:chOff x="0" y="0"/>
            <a:chExt cx="1180946" cy="56590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80946" cy="565901"/>
            </a:xfrm>
            <a:custGeom>
              <a:avLst/>
              <a:gdLst/>
              <a:ahLst/>
              <a:cxnLst/>
              <a:rect r="r" b="b" t="t" l="l"/>
              <a:pathLst>
                <a:path h="565901" w="1180946">
                  <a:moveTo>
                    <a:pt x="20313" y="0"/>
                  </a:moveTo>
                  <a:lnTo>
                    <a:pt x="1160633" y="0"/>
                  </a:lnTo>
                  <a:cubicBezTo>
                    <a:pt x="1171852" y="0"/>
                    <a:pt x="1180946" y="9094"/>
                    <a:pt x="1180946" y="20313"/>
                  </a:cubicBezTo>
                  <a:lnTo>
                    <a:pt x="1180946" y="545589"/>
                  </a:lnTo>
                  <a:cubicBezTo>
                    <a:pt x="1180946" y="550976"/>
                    <a:pt x="1178806" y="556143"/>
                    <a:pt x="1174997" y="559952"/>
                  </a:cubicBezTo>
                  <a:cubicBezTo>
                    <a:pt x="1171187" y="563761"/>
                    <a:pt x="1166021" y="565901"/>
                    <a:pt x="1160633" y="565901"/>
                  </a:cubicBezTo>
                  <a:lnTo>
                    <a:pt x="20313" y="565901"/>
                  </a:lnTo>
                  <a:cubicBezTo>
                    <a:pt x="9094" y="565901"/>
                    <a:pt x="0" y="556807"/>
                    <a:pt x="0" y="545589"/>
                  </a:cubicBezTo>
                  <a:lnTo>
                    <a:pt x="0" y="20313"/>
                  </a:lnTo>
                  <a:cubicBezTo>
                    <a:pt x="0" y="9094"/>
                    <a:pt x="9094" y="0"/>
                    <a:pt x="20313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9605" r="0" b="-9605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7768258" y="1028700"/>
            <a:ext cx="8580225" cy="3652717"/>
            <a:chOff x="0" y="0"/>
            <a:chExt cx="1329301" cy="56590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29301" cy="565901"/>
            </a:xfrm>
            <a:custGeom>
              <a:avLst/>
              <a:gdLst/>
              <a:ahLst/>
              <a:cxnLst/>
              <a:rect r="r" b="b" t="t" l="l"/>
              <a:pathLst>
                <a:path h="565901" w="1329301">
                  <a:moveTo>
                    <a:pt x="18046" y="0"/>
                  </a:moveTo>
                  <a:lnTo>
                    <a:pt x="1311255" y="0"/>
                  </a:lnTo>
                  <a:cubicBezTo>
                    <a:pt x="1316041" y="0"/>
                    <a:pt x="1320632" y="1901"/>
                    <a:pt x="1324016" y="5286"/>
                  </a:cubicBezTo>
                  <a:cubicBezTo>
                    <a:pt x="1327400" y="8670"/>
                    <a:pt x="1329301" y="13260"/>
                    <a:pt x="1329301" y="18046"/>
                  </a:cubicBezTo>
                  <a:lnTo>
                    <a:pt x="1329301" y="547856"/>
                  </a:lnTo>
                  <a:cubicBezTo>
                    <a:pt x="1329301" y="557822"/>
                    <a:pt x="1321222" y="565901"/>
                    <a:pt x="1311255" y="565901"/>
                  </a:cubicBezTo>
                  <a:lnTo>
                    <a:pt x="18046" y="565901"/>
                  </a:lnTo>
                  <a:cubicBezTo>
                    <a:pt x="8079" y="565901"/>
                    <a:pt x="0" y="557822"/>
                    <a:pt x="0" y="547856"/>
                  </a:cubicBezTo>
                  <a:lnTo>
                    <a:pt x="0" y="18046"/>
                  </a:lnTo>
                  <a:cubicBezTo>
                    <a:pt x="0" y="8079"/>
                    <a:pt x="8079" y="0"/>
                    <a:pt x="18046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16946" r="0" b="-16946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2081087" y="6698309"/>
            <a:ext cx="6021539" cy="1068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800"/>
              </a:lnSpc>
            </a:pPr>
            <a:r>
              <a:rPr lang="en-US" sz="6800" spc="-374">
                <a:solidFill>
                  <a:srgbClr val="0B0A0A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The Solution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144000" y="7416898"/>
            <a:ext cx="6613896" cy="1638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3"/>
              </a:lnSpc>
            </a:pPr>
            <a:r>
              <a:rPr lang="en-US" sz="2309">
                <a:solidFill>
                  <a:srgbClr val="0B0A0A"/>
                </a:solidFill>
                <a:latin typeface="TT Firs Neue"/>
                <a:ea typeface="TT Firs Neue"/>
                <a:cs typeface="TT Firs Neue"/>
                <a:sym typeface="TT Firs Neue"/>
              </a:rPr>
              <a:t>We connect you directly with Angel Investors, Incubators &amp; Accelerators, and Crowdfunding (starting at as low as €100). All in one place — without you having to knock on doors alone.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118277" y="6701457"/>
            <a:ext cx="6385208" cy="405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7"/>
              </a:lnSpc>
            </a:pPr>
            <a:r>
              <a:rPr lang="en-US" b="true" sz="2398">
                <a:solidFill>
                  <a:srgbClr val="0B0A0A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Don't worry — Prana has the solution.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81087" y="6150286"/>
            <a:ext cx="4361213" cy="405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7"/>
              </a:lnSpc>
            </a:pPr>
            <a:r>
              <a:rPr lang="en-US" b="true" sz="2398">
                <a:solidFill>
                  <a:srgbClr val="0B0A0A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PRANA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50000">
              <a:srgbClr val="F3F3F3">
                <a:alpha val="67500"/>
              </a:srgbClr>
            </a:gs>
            <a:gs pos="100000">
              <a:srgbClr val="F3F3F3">
                <a:alpha val="865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79267" y="7342631"/>
            <a:ext cx="948851" cy="957042"/>
          </a:xfrm>
          <a:custGeom>
            <a:avLst/>
            <a:gdLst/>
            <a:ahLst/>
            <a:cxnLst/>
            <a:rect r="r" b="b" t="t" l="l"/>
            <a:pathLst>
              <a:path h="957042" w="948851">
                <a:moveTo>
                  <a:pt x="0" y="0"/>
                </a:moveTo>
                <a:lnTo>
                  <a:pt x="948850" y="0"/>
                </a:lnTo>
                <a:lnTo>
                  <a:pt x="948850" y="957042"/>
                </a:lnTo>
                <a:lnTo>
                  <a:pt x="0" y="9570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679047" y="7301195"/>
            <a:ext cx="1076841" cy="1073764"/>
          </a:xfrm>
          <a:custGeom>
            <a:avLst/>
            <a:gdLst/>
            <a:ahLst/>
            <a:cxnLst/>
            <a:rect r="r" b="b" t="t" l="l"/>
            <a:pathLst>
              <a:path h="1073764" w="1076841">
                <a:moveTo>
                  <a:pt x="0" y="0"/>
                </a:moveTo>
                <a:lnTo>
                  <a:pt x="1076841" y="0"/>
                </a:lnTo>
                <a:lnTo>
                  <a:pt x="1076841" y="1073764"/>
                </a:lnTo>
                <a:lnTo>
                  <a:pt x="0" y="10737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161676" y="7383291"/>
            <a:ext cx="897698" cy="885355"/>
          </a:xfrm>
          <a:custGeom>
            <a:avLst/>
            <a:gdLst/>
            <a:ahLst/>
            <a:cxnLst/>
            <a:rect r="r" b="b" t="t" l="l"/>
            <a:pathLst>
              <a:path h="885355" w="897698">
                <a:moveTo>
                  <a:pt x="0" y="0"/>
                </a:moveTo>
                <a:lnTo>
                  <a:pt x="897698" y="0"/>
                </a:lnTo>
                <a:lnTo>
                  <a:pt x="897698" y="885355"/>
                </a:lnTo>
                <a:lnTo>
                  <a:pt x="0" y="8853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988004" y="5714802"/>
            <a:ext cx="952094" cy="938667"/>
          </a:xfrm>
          <a:custGeom>
            <a:avLst/>
            <a:gdLst/>
            <a:ahLst/>
            <a:cxnLst/>
            <a:rect r="r" b="b" t="t" l="l"/>
            <a:pathLst>
              <a:path h="938667" w="952094">
                <a:moveTo>
                  <a:pt x="0" y="0"/>
                </a:moveTo>
                <a:lnTo>
                  <a:pt x="952094" y="0"/>
                </a:lnTo>
                <a:lnTo>
                  <a:pt x="952094" y="938667"/>
                </a:lnTo>
                <a:lnTo>
                  <a:pt x="0" y="9386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75779" y="5750380"/>
            <a:ext cx="908241" cy="904281"/>
          </a:xfrm>
          <a:custGeom>
            <a:avLst/>
            <a:gdLst/>
            <a:ahLst/>
            <a:cxnLst/>
            <a:rect r="r" b="b" t="t" l="l"/>
            <a:pathLst>
              <a:path h="904281" w="908241">
                <a:moveTo>
                  <a:pt x="0" y="0"/>
                </a:moveTo>
                <a:lnTo>
                  <a:pt x="908241" y="0"/>
                </a:lnTo>
                <a:lnTo>
                  <a:pt x="908241" y="904281"/>
                </a:lnTo>
                <a:lnTo>
                  <a:pt x="0" y="9042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567458" y="5606311"/>
            <a:ext cx="1189991" cy="1215828"/>
          </a:xfrm>
          <a:custGeom>
            <a:avLst/>
            <a:gdLst/>
            <a:ahLst/>
            <a:cxnLst/>
            <a:rect r="r" b="b" t="t" l="l"/>
            <a:pathLst>
              <a:path h="1215828" w="1189991">
                <a:moveTo>
                  <a:pt x="0" y="0"/>
                </a:moveTo>
                <a:lnTo>
                  <a:pt x="1189991" y="0"/>
                </a:lnTo>
                <a:lnTo>
                  <a:pt x="1189991" y="1215828"/>
                </a:lnTo>
                <a:lnTo>
                  <a:pt x="0" y="12158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015215" y="5675779"/>
            <a:ext cx="995478" cy="1011922"/>
          </a:xfrm>
          <a:custGeom>
            <a:avLst/>
            <a:gdLst/>
            <a:ahLst/>
            <a:cxnLst/>
            <a:rect r="r" b="b" t="t" l="l"/>
            <a:pathLst>
              <a:path h="1011922" w="995478">
                <a:moveTo>
                  <a:pt x="0" y="0"/>
                </a:moveTo>
                <a:lnTo>
                  <a:pt x="995479" y="0"/>
                </a:lnTo>
                <a:lnTo>
                  <a:pt x="995479" y="1011922"/>
                </a:lnTo>
                <a:lnTo>
                  <a:pt x="0" y="10119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936803" y="4082118"/>
            <a:ext cx="923935" cy="979178"/>
          </a:xfrm>
          <a:custGeom>
            <a:avLst/>
            <a:gdLst/>
            <a:ahLst/>
            <a:cxnLst/>
            <a:rect r="r" b="b" t="t" l="l"/>
            <a:pathLst>
              <a:path h="979178" w="923935">
                <a:moveTo>
                  <a:pt x="0" y="0"/>
                </a:moveTo>
                <a:lnTo>
                  <a:pt x="923935" y="0"/>
                </a:lnTo>
                <a:lnTo>
                  <a:pt x="923935" y="979177"/>
                </a:lnTo>
                <a:lnTo>
                  <a:pt x="0" y="97917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290659" y="4042702"/>
            <a:ext cx="1031678" cy="1031678"/>
          </a:xfrm>
          <a:custGeom>
            <a:avLst/>
            <a:gdLst/>
            <a:ahLst/>
            <a:cxnLst/>
            <a:rect r="r" b="b" t="t" l="l"/>
            <a:pathLst>
              <a:path h="1031678" w="1031678">
                <a:moveTo>
                  <a:pt x="0" y="0"/>
                </a:moveTo>
                <a:lnTo>
                  <a:pt x="1031679" y="0"/>
                </a:lnTo>
                <a:lnTo>
                  <a:pt x="1031679" y="1031678"/>
                </a:lnTo>
                <a:lnTo>
                  <a:pt x="0" y="10316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791096" y="4083334"/>
            <a:ext cx="956634" cy="968206"/>
          </a:xfrm>
          <a:custGeom>
            <a:avLst/>
            <a:gdLst/>
            <a:ahLst/>
            <a:cxnLst/>
            <a:rect r="r" b="b" t="t" l="l"/>
            <a:pathLst>
              <a:path h="968206" w="956634">
                <a:moveTo>
                  <a:pt x="0" y="0"/>
                </a:moveTo>
                <a:lnTo>
                  <a:pt x="956634" y="0"/>
                </a:lnTo>
                <a:lnTo>
                  <a:pt x="956634" y="968206"/>
                </a:lnTo>
                <a:lnTo>
                  <a:pt x="0" y="96820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988933" y="4105914"/>
            <a:ext cx="1054245" cy="1055564"/>
          </a:xfrm>
          <a:custGeom>
            <a:avLst/>
            <a:gdLst/>
            <a:ahLst/>
            <a:cxnLst/>
            <a:rect r="r" b="b" t="t" l="l"/>
            <a:pathLst>
              <a:path h="1055564" w="1054245">
                <a:moveTo>
                  <a:pt x="0" y="0"/>
                </a:moveTo>
                <a:lnTo>
                  <a:pt x="1054245" y="0"/>
                </a:lnTo>
                <a:lnTo>
                  <a:pt x="1054245" y="1055564"/>
                </a:lnTo>
                <a:lnTo>
                  <a:pt x="0" y="10555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812313" y="2423857"/>
            <a:ext cx="1099815" cy="1099815"/>
          </a:xfrm>
          <a:custGeom>
            <a:avLst/>
            <a:gdLst/>
            <a:ahLst/>
            <a:cxnLst/>
            <a:rect r="r" b="b" t="t" l="l"/>
            <a:pathLst>
              <a:path h="1099815" w="1099815">
                <a:moveTo>
                  <a:pt x="0" y="0"/>
                </a:moveTo>
                <a:lnTo>
                  <a:pt x="1099815" y="0"/>
                </a:lnTo>
                <a:lnTo>
                  <a:pt x="1099815" y="1099815"/>
                </a:lnTo>
                <a:lnTo>
                  <a:pt x="0" y="109981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255865" y="2412461"/>
            <a:ext cx="1077020" cy="1078368"/>
          </a:xfrm>
          <a:custGeom>
            <a:avLst/>
            <a:gdLst/>
            <a:ahLst/>
            <a:cxnLst/>
            <a:rect r="r" b="b" t="t" l="l"/>
            <a:pathLst>
              <a:path h="1078368" w="1077020">
                <a:moveTo>
                  <a:pt x="0" y="0"/>
                </a:moveTo>
                <a:lnTo>
                  <a:pt x="1077020" y="0"/>
                </a:lnTo>
                <a:lnTo>
                  <a:pt x="1077020" y="1078368"/>
                </a:lnTo>
                <a:lnTo>
                  <a:pt x="0" y="107836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2574832" y="2289988"/>
            <a:ext cx="1325607" cy="1327291"/>
          </a:xfrm>
          <a:custGeom>
            <a:avLst/>
            <a:gdLst/>
            <a:ahLst/>
            <a:cxnLst/>
            <a:rect r="r" b="b" t="t" l="l"/>
            <a:pathLst>
              <a:path h="1327291" w="1325607">
                <a:moveTo>
                  <a:pt x="0" y="0"/>
                </a:moveTo>
                <a:lnTo>
                  <a:pt x="1325607" y="0"/>
                </a:lnTo>
                <a:lnTo>
                  <a:pt x="1325607" y="1327291"/>
                </a:lnTo>
                <a:lnTo>
                  <a:pt x="0" y="132729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069574" y="2417783"/>
            <a:ext cx="1081793" cy="1072327"/>
          </a:xfrm>
          <a:custGeom>
            <a:avLst/>
            <a:gdLst/>
            <a:ahLst/>
            <a:cxnLst/>
            <a:rect r="r" b="b" t="t" l="l"/>
            <a:pathLst>
              <a:path h="1072327" w="1081793">
                <a:moveTo>
                  <a:pt x="0" y="0"/>
                </a:moveTo>
                <a:lnTo>
                  <a:pt x="1081793" y="0"/>
                </a:lnTo>
                <a:lnTo>
                  <a:pt x="1081793" y="1072327"/>
                </a:lnTo>
                <a:lnTo>
                  <a:pt x="0" y="107232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5836244" y="7293299"/>
            <a:ext cx="1075884" cy="1084014"/>
          </a:xfrm>
          <a:custGeom>
            <a:avLst/>
            <a:gdLst/>
            <a:ahLst/>
            <a:cxnLst/>
            <a:rect r="r" b="b" t="t" l="l"/>
            <a:pathLst>
              <a:path h="1084014" w="1075884">
                <a:moveTo>
                  <a:pt x="0" y="0"/>
                </a:moveTo>
                <a:lnTo>
                  <a:pt x="1075884" y="0"/>
                </a:lnTo>
                <a:lnTo>
                  <a:pt x="1075884" y="1084015"/>
                </a:lnTo>
                <a:lnTo>
                  <a:pt x="0" y="108401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767224" y="2147113"/>
            <a:ext cx="6638592" cy="1468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350"/>
              </a:lnSpc>
            </a:pPr>
            <a:r>
              <a:rPr lang="en-US" b="true" sz="8738">
                <a:solidFill>
                  <a:srgbClr val="0B0A0A"/>
                </a:solidFill>
                <a:latin typeface="Agrandir Bold"/>
                <a:ea typeface="Agrandir Bold"/>
                <a:cs typeface="Agrandir Bold"/>
                <a:sym typeface="Agrandir Bold"/>
              </a:rPr>
              <a:t>Benefits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767224" y="4316607"/>
            <a:ext cx="7076393" cy="4687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7002" indent="-238501" lvl="1">
              <a:lnSpc>
                <a:spcPts val="3093"/>
              </a:lnSpc>
              <a:buFont typeface="Arial"/>
              <a:buChar char="•"/>
            </a:pPr>
            <a:r>
              <a:rPr lang="en-US" sz="2209" strike="noStrike" u="none">
                <a:solidFill>
                  <a:srgbClr val="0B0A0A"/>
                </a:solidFill>
                <a:latin typeface="Poppins"/>
                <a:ea typeface="Poppins"/>
                <a:cs typeface="Poppins"/>
                <a:sym typeface="Poppins"/>
              </a:rPr>
              <a:t>Direct access to angels, incubators &amp; crowdfunding</a:t>
            </a:r>
          </a:p>
          <a:p>
            <a:pPr algn="l">
              <a:lnSpc>
                <a:spcPts val="3093"/>
              </a:lnSpc>
            </a:pPr>
          </a:p>
          <a:p>
            <a:pPr algn="l" marL="477002" indent="-238501" lvl="1">
              <a:lnSpc>
                <a:spcPts val="3093"/>
              </a:lnSpc>
              <a:buFont typeface="Arial"/>
              <a:buChar char="•"/>
            </a:pPr>
            <a:r>
              <a:rPr lang="en-US" sz="2209" strike="noStrike" u="none">
                <a:solidFill>
                  <a:srgbClr val="0B0A0A"/>
                </a:solidFill>
                <a:latin typeface="Poppins"/>
                <a:ea typeface="Poppins"/>
                <a:cs typeface="Poppins"/>
                <a:sym typeface="Poppins"/>
              </a:rPr>
              <a:t>AI tools &amp; experts to build your pitch &amp; MVP</a:t>
            </a:r>
          </a:p>
          <a:p>
            <a:pPr algn="l">
              <a:lnSpc>
                <a:spcPts val="3093"/>
              </a:lnSpc>
            </a:pPr>
          </a:p>
          <a:p>
            <a:pPr algn="l" marL="477002" indent="-238501" lvl="1">
              <a:lnSpc>
                <a:spcPts val="3093"/>
              </a:lnSpc>
              <a:buFont typeface="Arial"/>
              <a:buChar char="•"/>
            </a:pPr>
            <a:r>
              <a:rPr lang="en-US" sz="2209" strike="noStrike" u="none">
                <a:solidFill>
                  <a:srgbClr val="0B0A0A"/>
                </a:solidFill>
                <a:latin typeface="Poppins"/>
                <a:ea typeface="Poppins"/>
                <a:cs typeface="Poppins"/>
                <a:sym typeface="Poppins"/>
              </a:rPr>
              <a:t>Real visibility — monthly progress seen by investor</a:t>
            </a:r>
          </a:p>
          <a:p>
            <a:pPr algn="l">
              <a:lnSpc>
                <a:spcPts val="3093"/>
              </a:lnSpc>
            </a:pPr>
          </a:p>
          <a:p>
            <a:pPr algn="l" marL="477002" indent="-238501" lvl="1">
              <a:lnSpc>
                <a:spcPts val="3093"/>
              </a:lnSpc>
              <a:buFont typeface="Arial"/>
              <a:buChar char="•"/>
            </a:pPr>
            <a:r>
              <a:rPr lang="en-US" sz="2209" strike="noStrike" u="none">
                <a:solidFill>
                  <a:srgbClr val="0B0A0A"/>
                </a:solidFill>
                <a:latin typeface="Poppins"/>
                <a:ea typeface="Poppins"/>
                <a:cs typeface="Poppins"/>
                <a:sym typeface="Poppins"/>
              </a:rPr>
              <a:t>An active community around your idea</a:t>
            </a:r>
          </a:p>
          <a:p>
            <a:pPr algn="l">
              <a:lnSpc>
                <a:spcPts val="3093"/>
              </a:lnSpc>
            </a:pPr>
          </a:p>
          <a:p>
            <a:pPr algn="l" marL="477002" indent="-238501" lvl="1">
              <a:lnSpc>
                <a:spcPts val="3093"/>
              </a:lnSpc>
              <a:buFont typeface="Arial"/>
              <a:buChar char="•"/>
            </a:pPr>
            <a:r>
              <a:rPr lang="en-US" sz="2209" strike="noStrike" u="none">
                <a:solidFill>
                  <a:srgbClr val="0B0A0A"/>
                </a:solidFill>
                <a:latin typeface="Poppins"/>
                <a:ea typeface="Poppins"/>
                <a:cs typeface="Poppins"/>
                <a:sym typeface="Poppins"/>
              </a:rPr>
              <a:t>AI agents for business plan, marketing &amp; research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50000">
              <a:srgbClr val="F3F3F3">
                <a:alpha val="67500"/>
              </a:srgbClr>
            </a:gs>
            <a:gs pos="100000">
              <a:srgbClr val="F3F3F3">
                <a:alpha val="865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9737514" y="2253707"/>
            <a:ext cx="7626561" cy="6661693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810839" y="1200548"/>
            <a:ext cx="6638592" cy="2649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343"/>
              </a:lnSpc>
            </a:pPr>
            <a:r>
              <a:rPr lang="en-US" b="true" sz="8732">
                <a:solidFill>
                  <a:srgbClr val="0B0A0A"/>
                </a:solidFill>
                <a:latin typeface="Agrandir Bold"/>
                <a:ea typeface="Agrandir Bold"/>
                <a:cs typeface="Agrandir Bold"/>
                <a:sym typeface="Agrandir Bold"/>
              </a:rPr>
              <a:t>All the</a:t>
            </a:r>
          </a:p>
          <a:p>
            <a:pPr algn="l" marL="0" indent="0" lvl="0">
              <a:lnSpc>
                <a:spcPts val="9343"/>
              </a:lnSpc>
            </a:pPr>
            <a:r>
              <a:rPr lang="en-US" b="true" sz="8732">
                <a:solidFill>
                  <a:srgbClr val="0B0A0A"/>
                </a:solidFill>
                <a:latin typeface="Agrandir Bold"/>
                <a:ea typeface="Agrandir Bold"/>
                <a:cs typeface="Agrandir Bold"/>
                <a:sym typeface="Agrandir Bold"/>
              </a:rPr>
              <a:t>Advantages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810839" y="4617466"/>
            <a:ext cx="7379223" cy="29663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98"/>
              </a:lnSpc>
            </a:pPr>
            <a:r>
              <a:rPr lang="en-US" sz="1713" b="tru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Generate Pitches for your business idea and connect to angels, incubators &amp; people genuinely interested your idea.</a:t>
            </a:r>
          </a:p>
          <a:p>
            <a:pPr algn="just">
              <a:lnSpc>
                <a:spcPts val="2398"/>
              </a:lnSpc>
            </a:pPr>
          </a:p>
          <a:p>
            <a:pPr algn="just">
              <a:lnSpc>
                <a:spcPts val="2398"/>
              </a:lnSpc>
            </a:pPr>
            <a:r>
              <a:rPr lang="en-US" sz="1713" b="tru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Marketing and exposure — get seen, not just exist</a:t>
            </a:r>
          </a:p>
          <a:p>
            <a:pPr algn="just">
              <a:lnSpc>
                <a:spcPts val="2398"/>
              </a:lnSpc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✓Step-by-step guided roadmap to become investment-ready</a:t>
            </a: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Get realtime feedback on your progress</a:t>
            </a: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We get paid when you win (5% on secured investment)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50000">
              <a:srgbClr val="F3F3F3">
                <a:alpha val="67500"/>
              </a:srgbClr>
            </a:gs>
            <a:gs pos="100000">
              <a:srgbClr val="F3F3F3">
                <a:alpha val="865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0.0000" end="12403.2290"/>
                </p14:media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9352429" y="1028700"/>
            <a:ext cx="7906871" cy="82296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810839" y="1200548"/>
            <a:ext cx="6638592" cy="2649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343"/>
              </a:lnSpc>
            </a:pPr>
            <a:r>
              <a:rPr lang="en-US" b="true" sz="8732">
                <a:solidFill>
                  <a:srgbClr val="0B0A0A"/>
                </a:solidFill>
                <a:latin typeface="Agrandir Bold"/>
                <a:ea typeface="Agrandir Bold"/>
                <a:cs typeface="Agrandir Bold"/>
                <a:sym typeface="Agrandir Bold"/>
              </a:rPr>
              <a:t>All the</a:t>
            </a:r>
          </a:p>
          <a:p>
            <a:pPr algn="l" marL="0" indent="0" lvl="0">
              <a:lnSpc>
                <a:spcPts val="9343"/>
              </a:lnSpc>
            </a:pPr>
            <a:r>
              <a:rPr lang="en-US" b="true" sz="8732">
                <a:solidFill>
                  <a:srgbClr val="0B0A0A"/>
                </a:solidFill>
                <a:latin typeface="Agrandir Bold"/>
                <a:ea typeface="Agrandir Bold"/>
                <a:cs typeface="Agrandir Bold"/>
                <a:sym typeface="Agrandir Bold"/>
              </a:rPr>
              <a:t>Advantages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810839" y="4617466"/>
            <a:ext cx="7379223" cy="35569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98"/>
              </a:lnSpc>
            </a:pPr>
            <a:r>
              <a:rPr lang="en-US" sz="1713" b="tru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Generate Pitches for your ideas.</a:t>
            </a:r>
          </a:p>
          <a:p>
            <a:pPr algn="just">
              <a:lnSpc>
                <a:spcPts val="2398"/>
              </a:lnSpc>
            </a:pPr>
          </a:p>
          <a:p>
            <a:pPr algn="just">
              <a:lnSpc>
                <a:spcPts val="2398"/>
              </a:lnSpc>
            </a:pPr>
            <a:r>
              <a:rPr lang="en-US" sz="1713" b="tru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Connection to angels, incubators &amp; people genuinely interested your idea.</a:t>
            </a:r>
          </a:p>
          <a:p>
            <a:pPr algn="just">
              <a:lnSpc>
                <a:spcPts val="2398"/>
              </a:lnSpc>
            </a:pPr>
          </a:p>
          <a:p>
            <a:pPr algn="just">
              <a:lnSpc>
                <a:spcPts val="2398"/>
              </a:lnSpc>
            </a:pPr>
            <a:r>
              <a:rPr lang="en-US" sz="1713" b="tru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Marketing and exposure — get seen, not just exist</a:t>
            </a:r>
          </a:p>
          <a:p>
            <a:pPr algn="just">
              <a:lnSpc>
                <a:spcPts val="2398"/>
              </a:lnSpc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✓Step-by-step guided roadmap to become investment-ready</a:t>
            </a: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Get realtime feedback on your progress</a:t>
            </a: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We get paid when you win (5% on secured investment)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50000">
              <a:srgbClr val="F3F3F3">
                <a:alpha val="67500"/>
              </a:srgbClr>
            </a:gs>
            <a:gs pos="100000">
              <a:srgbClr val="F3F3F3">
                <a:alpha val="865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9462589" y="1343423"/>
            <a:ext cx="7796711" cy="7445993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810839" y="1200548"/>
            <a:ext cx="6638592" cy="2649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343"/>
              </a:lnSpc>
            </a:pPr>
            <a:r>
              <a:rPr lang="en-US" b="true" sz="8732">
                <a:solidFill>
                  <a:srgbClr val="0B0A0A"/>
                </a:solidFill>
                <a:latin typeface="Agrandir Bold"/>
                <a:ea typeface="Agrandir Bold"/>
                <a:cs typeface="Agrandir Bold"/>
                <a:sym typeface="Agrandir Bold"/>
              </a:rPr>
              <a:t>All the</a:t>
            </a:r>
          </a:p>
          <a:p>
            <a:pPr algn="l" marL="0" indent="0" lvl="0">
              <a:lnSpc>
                <a:spcPts val="9343"/>
              </a:lnSpc>
            </a:pPr>
            <a:r>
              <a:rPr lang="en-US" b="true" sz="8732">
                <a:solidFill>
                  <a:srgbClr val="0B0A0A"/>
                </a:solidFill>
                <a:latin typeface="Agrandir Bold"/>
                <a:ea typeface="Agrandir Bold"/>
                <a:cs typeface="Agrandir Bold"/>
                <a:sym typeface="Agrandir Bold"/>
              </a:rPr>
              <a:t>Advantages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810839" y="4617466"/>
            <a:ext cx="7379223" cy="35569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98"/>
              </a:lnSpc>
            </a:pPr>
            <a:r>
              <a:rPr lang="en-US" sz="1713" b="tru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Generate Pitches for your ideas.</a:t>
            </a:r>
          </a:p>
          <a:p>
            <a:pPr algn="just">
              <a:lnSpc>
                <a:spcPts val="2398"/>
              </a:lnSpc>
            </a:pPr>
          </a:p>
          <a:p>
            <a:pPr algn="just">
              <a:lnSpc>
                <a:spcPts val="2398"/>
              </a:lnSpc>
            </a:pPr>
            <a:r>
              <a:rPr lang="en-US" sz="1713" b="tru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Connection to angels, incubators &amp; people genuinely interested your idea.</a:t>
            </a:r>
          </a:p>
          <a:p>
            <a:pPr algn="just">
              <a:lnSpc>
                <a:spcPts val="2398"/>
              </a:lnSpc>
            </a:pPr>
          </a:p>
          <a:p>
            <a:pPr algn="just">
              <a:lnSpc>
                <a:spcPts val="2398"/>
              </a:lnSpc>
            </a:pPr>
            <a:r>
              <a:rPr lang="en-US" sz="1713" b="tru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Marketing and exposure — get seen, not just exist</a:t>
            </a:r>
          </a:p>
          <a:p>
            <a:pPr algn="just">
              <a:lnSpc>
                <a:spcPts val="2398"/>
              </a:lnSpc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✓Step-by-step guided roadmap to become investment-ready</a:t>
            </a: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Get realtime feedback on your progress</a:t>
            </a: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We get paid when you win (5% on secured investment)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50000">
              <a:srgbClr val="F3F3F3">
                <a:alpha val="67500"/>
              </a:srgbClr>
            </a:gs>
            <a:gs pos="100000">
              <a:srgbClr val="F3F3F3">
                <a:alpha val="865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3129" t="0" r="0" b="0"/>
          <a:stretch>
            <a:fillRect/>
          </a:stretch>
        </p:blipFill>
        <p:spPr>
          <a:xfrm flipH="false" flipV="false" rot="0">
            <a:off x="9691512" y="2263591"/>
            <a:ext cx="7901262" cy="6527138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810839" y="1200548"/>
            <a:ext cx="6638592" cy="2649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343"/>
              </a:lnSpc>
            </a:pPr>
            <a:r>
              <a:rPr lang="en-US" b="true" sz="8732">
                <a:solidFill>
                  <a:srgbClr val="0B0A0A"/>
                </a:solidFill>
                <a:latin typeface="Agrandir Bold"/>
                <a:ea typeface="Agrandir Bold"/>
                <a:cs typeface="Agrandir Bold"/>
                <a:sym typeface="Agrandir Bold"/>
              </a:rPr>
              <a:t>All the</a:t>
            </a:r>
          </a:p>
          <a:p>
            <a:pPr algn="l" marL="0" indent="0" lvl="0">
              <a:lnSpc>
                <a:spcPts val="9343"/>
              </a:lnSpc>
            </a:pPr>
            <a:r>
              <a:rPr lang="en-US" b="true" sz="8732">
                <a:solidFill>
                  <a:srgbClr val="0B0A0A"/>
                </a:solidFill>
                <a:latin typeface="Agrandir Bold"/>
                <a:ea typeface="Agrandir Bold"/>
                <a:cs typeface="Agrandir Bold"/>
                <a:sym typeface="Agrandir Bold"/>
              </a:rPr>
              <a:t>Advantages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810839" y="4617466"/>
            <a:ext cx="7379223" cy="35569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98"/>
              </a:lnSpc>
            </a:pPr>
            <a:r>
              <a:rPr lang="en-US" sz="1713" b="tru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Generate Pitches for your ideas.</a:t>
            </a:r>
          </a:p>
          <a:p>
            <a:pPr algn="just">
              <a:lnSpc>
                <a:spcPts val="2398"/>
              </a:lnSpc>
            </a:pPr>
          </a:p>
          <a:p>
            <a:pPr algn="just">
              <a:lnSpc>
                <a:spcPts val="2398"/>
              </a:lnSpc>
            </a:pPr>
            <a:r>
              <a:rPr lang="en-US" sz="1713" b="tru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Connection to angels, incubators &amp; people genuinely interested your idea.</a:t>
            </a:r>
          </a:p>
          <a:p>
            <a:pPr algn="just">
              <a:lnSpc>
                <a:spcPts val="2398"/>
              </a:lnSpc>
            </a:pPr>
          </a:p>
          <a:p>
            <a:pPr algn="just">
              <a:lnSpc>
                <a:spcPts val="2398"/>
              </a:lnSpc>
            </a:pPr>
            <a:r>
              <a:rPr lang="en-US" sz="1713" b="tru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Marketing and exposure — get seen, not just exist</a:t>
            </a:r>
          </a:p>
          <a:p>
            <a:pPr algn="just">
              <a:lnSpc>
                <a:spcPts val="2398"/>
              </a:lnSpc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✓Step-by-step guided roadmap to become investment-ready</a:t>
            </a: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Get realtime feedback on your progress</a:t>
            </a: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</a:p>
          <a:p>
            <a:pPr algn="just" marL="0" indent="0" lvl="0">
              <a:lnSpc>
                <a:spcPts val="2398"/>
              </a:lnSpc>
              <a:spcBef>
                <a:spcPct val="0"/>
              </a:spcBef>
            </a:pPr>
            <a:r>
              <a:rPr lang="en-US" b="true" sz="1713" strike="noStrike" u="none">
                <a:solidFill>
                  <a:srgbClr val="0B0A0A"/>
                </a:solidFill>
                <a:latin typeface="Poppins Bold"/>
                <a:ea typeface="Poppins Bold"/>
                <a:cs typeface="Poppins Bold"/>
                <a:sym typeface="Poppins Bold"/>
              </a:rPr>
              <a:t>✓ We get paid when you win (5% on secured investment)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50000">
              <a:srgbClr val="F3F3F3">
                <a:alpha val="67500"/>
              </a:srgbClr>
            </a:gs>
            <a:gs pos="100000">
              <a:srgbClr val="F3F3F3">
                <a:alpha val="865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96105" y="5115423"/>
            <a:ext cx="11182582" cy="11163531"/>
          </a:xfrm>
          <a:custGeom>
            <a:avLst/>
            <a:gdLst/>
            <a:ahLst/>
            <a:cxnLst/>
            <a:rect r="r" b="b" t="t" l="l"/>
            <a:pathLst>
              <a:path h="11163531" w="11182582">
                <a:moveTo>
                  <a:pt x="0" y="0"/>
                </a:moveTo>
                <a:lnTo>
                  <a:pt x="11182582" y="0"/>
                </a:lnTo>
                <a:lnTo>
                  <a:pt x="11182582" y="11163532"/>
                </a:lnTo>
                <a:lnTo>
                  <a:pt x="0" y="111635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01576" y="-1901576"/>
            <a:ext cx="3803152" cy="3803152"/>
          </a:xfrm>
          <a:custGeom>
            <a:avLst/>
            <a:gdLst/>
            <a:ahLst/>
            <a:cxnLst/>
            <a:rect r="r" b="b" t="t" l="l"/>
            <a:pathLst>
              <a:path h="3803152" w="3803152">
                <a:moveTo>
                  <a:pt x="0" y="0"/>
                </a:moveTo>
                <a:lnTo>
                  <a:pt x="3803152" y="0"/>
                </a:lnTo>
                <a:lnTo>
                  <a:pt x="3803152" y="3803152"/>
                </a:lnTo>
                <a:lnTo>
                  <a:pt x="0" y="3803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130654" y="-2664236"/>
            <a:ext cx="6574054" cy="6544374"/>
          </a:xfrm>
          <a:custGeom>
            <a:avLst/>
            <a:gdLst/>
            <a:ahLst/>
            <a:cxnLst/>
            <a:rect r="r" b="b" t="t" l="l"/>
            <a:pathLst>
              <a:path h="6544374" w="6574054">
                <a:moveTo>
                  <a:pt x="0" y="0"/>
                </a:moveTo>
                <a:lnTo>
                  <a:pt x="6574054" y="0"/>
                </a:lnTo>
                <a:lnTo>
                  <a:pt x="6574054" y="6544374"/>
                </a:lnTo>
                <a:lnTo>
                  <a:pt x="0" y="6544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999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8556598" y="5272245"/>
            <a:ext cx="6233277" cy="3552968"/>
          </a:xfrm>
          <a:custGeom>
            <a:avLst/>
            <a:gdLst/>
            <a:ahLst/>
            <a:cxnLst/>
            <a:rect r="r" b="b" t="t" l="l"/>
            <a:pathLst>
              <a:path h="3552968" w="6233277">
                <a:moveTo>
                  <a:pt x="0" y="0"/>
                </a:moveTo>
                <a:lnTo>
                  <a:pt x="6233278" y="0"/>
                </a:lnTo>
                <a:lnTo>
                  <a:pt x="6233278" y="3552968"/>
                </a:lnTo>
                <a:lnTo>
                  <a:pt x="0" y="35529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-699059" y="7045873"/>
            <a:ext cx="1398119" cy="1398119"/>
          </a:xfrm>
          <a:custGeom>
            <a:avLst/>
            <a:gdLst/>
            <a:ahLst/>
            <a:cxnLst/>
            <a:rect r="r" b="b" t="t" l="l"/>
            <a:pathLst>
              <a:path h="1398119" w="1398119">
                <a:moveTo>
                  <a:pt x="0" y="0"/>
                </a:moveTo>
                <a:lnTo>
                  <a:pt x="1398118" y="0"/>
                </a:lnTo>
                <a:lnTo>
                  <a:pt x="1398118" y="1398118"/>
                </a:lnTo>
                <a:lnTo>
                  <a:pt x="0" y="13981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2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4998897" y="6077742"/>
            <a:ext cx="1093590" cy="800298"/>
          </a:xfrm>
          <a:custGeom>
            <a:avLst/>
            <a:gdLst/>
            <a:ahLst/>
            <a:cxnLst/>
            <a:rect r="r" b="b" t="t" l="l"/>
            <a:pathLst>
              <a:path h="800298" w="1093590">
                <a:moveTo>
                  <a:pt x="0" y="0"/>
                </a:moveTo>
                <a:lnTo>
                  <a:pt x="1093589" y="0"/>
                </a:lnTo>
                <a:lnTo>
                  <a:pt x="1093589" y="800298"/>
                </a:lnTo>
                <a:lnTo>
                  <a:pt x="0" y="8002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939517" y="2908014"/>
            <a:ext cx="5107778" cy="1915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95"/>
              </a:lnSpc>
            </a:pPr>
            <a:r>
              <a:rPr lang="en-US" sz="6795" spc="-373">
                <a:solidFill>
                  <a:srgbClr val="0B0A0A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Business Model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25368" y="6021078"/>
            <a:ext cx="5336075" cy="712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77"/>
              </a:lnSpc>
            </a:pPr>
            <a:r>
              <a:rPr lang="en-US" b="true" sz="4198">
                <a:solidFill>
                  <a:srgbClr val="0B0A0A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Free for Founders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939517" y="1732045"/>
            <a:ext cx="4361213" cy="405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7"/>
              </a:lnSpc>
            </a:pPr>
            <a:r>
              <a:rPr lang="en-US" b="true" sz="2398">
                <a:solidFill>
                  <a:srgbClr val="0B0A0A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PRANA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939517" y="4940994"/>
            <a:ext cx="4361213" cy="331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42"/>
              </a:lnSpc>
            </a:pPr>
            <a:r>
              <a:rPr lang="en-US" sz="1958">
                <a:solidFill>
                  <a:srgbClr val="0B0A0A"/>
                </a:solidFill>
                <a:latin typeface="TT Firs Neue"/>
                <a:ea typeface="TT Firs Neue"/>
                <a:cs typeface="TT Firs Neue"/>
                <a:sym typeface="TT Firs Neue"/>
              </a:rPr>
              <a:t>How We Make It Work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427661" y="6059178"/>
            <a:ext cx="4491152" cy="1941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34"/>
              </a:lnSpc>
            </a:pPr>
            <a:r>
              <a:rPr lang="en-US" b="true" sz="2238">
                <a:solidFill>
                  <a:srgbClr val="FFFFFF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We only win when you win — 5% only when you secure investment through Prana. If you don't raise capital, you owe us nothing.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DAHM8V26C7Y</dc:identifier>
  <dcterms:modified xsi:type="dcterms:W3CDTF">2011-08-01T06:04:30Z</dcterms:modified>
  <cp:revision>1</cp:revision>
  <dc:title>PRANA Startup Pitch Deck (9 Slides)</dc:title>
</cp:coreProperties>
</file>